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4" r:id="rId16"/>
    <p:sldId id="278"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75"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EAC78-6FB9-4358-A417-AE84B42628D9}" type="datetimeFigureOut">
              <a:rPr lang="en-US" smtClean="0"/>
              <a:t>12/16/2021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8826A-7218-49F3-9512-755E136D6D58}" type="slidenum">
              <a:rPr lang="en-US" smtClean="0"/>
              <a:t>‹#›</a:t>
            </a:fld>
            <a:endParaRPr lang="en-US"/>
          </a:p>
        </p:txBody>
      </p:sp>
    </p:spTree>
    <p:extLst>
      <p:ext uri="{BB962C8B-B14F-4D97-AF65-F5344CB8AC3E}">
        <p14:creationId xmlns:p14="http://schemas.microsoft.com/office/powerpoint/2010/main" val="39752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09FFF-B485-4565-8D8F-3E549EFE7B1E}" type="slidenum">
              <a:rPr lang="en-US" smtClean="0"/>
              <a:t>14</a:t>
            </a:fld>
            <a:endParaRPr lang="en-US"/>
          </a:p>
        </p:txBody>
      </p:sp>
      <p:sp>
        <p:nvSpPr>
          <p:cNvPr id="5" name="Header Placeholder 4"/>
          <p:cNvSpPr>
            <a:spLocks noGrp="1"/>
          </p:cNvSpPr>
          <p:nvPr>
            <p:ph type="hdr" sz="quarter" idx="11"/>
          </p:nvPr>
        </p:nvSpPr>
        <p:spPr/>
        <p:txBody>
          <a:bodyPr/>
          <a:lstStyle/>
          <a:p>
            <a:r>
              <a:rPr lang="en-US"/>
              <a:t>Bahria University Karachi Capmus</a:t>
            </a:r>
          </a:p>
        </p:txBody>
      </p:sp>
      <p:sp>
        <p:nvSpPr>
          <p:cNvPr id="6" name="Footer Placeholder 5"/>
          <p:cNvSpPr>
            <a:spLocks noGrp="1"/>
          </p:cNvSpPr>
          <p:nvPr>
            <p:ph type="ftr" sz="quarter" idx="12"/>
          </p:nvPr>
        </p:nvSpPr>
        <p:spPr/>
        <p:txBody>
          <a:bodyPr/>
          <a:lstStyle/>
          <a:p>
            <a:r>
              <a:rPr lang="en-US"/>
              <a:t>Bahria University Karachi Capmus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FDD5C-B4CC-42E8-84D5-FED9E8FE65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2982A3-A05E-483F-AEC2-4F0878F0CC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DE5384-344B-4F9C-835A-56CB5B8D0DA3}"/>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5" name="Footer Placeholder 4">
            <a:extLst>
              <a:ext uri="{FF2B5EF4-FFF2-40B4-BE49-F238E27FC236}">
                <a16:creationId xmlns:a16="http://schemas.microsoft.com/office/drawing/2014/main" id="{1448E58A-7F6A-4694-925B-685AD2C34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FF0A0-A2F2-4E06-8573-F2144365DCE0}"/>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223773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D992-6AC7-4D6C-AC4B-EE20B418E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34EDF-BB55-49B7-B606-F5CAF3A96F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284C2E-5388-410C-8C78-D4762EAADC84}"/>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5" name="Footer Placeholder 4">
            <a:extLst>
              <a:ext uri="{FF2B5EF4-FFF2-40B4-BE49-F238E27FC236}">
                <a16:creationId xmlns:a16="http://schemas.microsoft.com/office/drawing/2014/main" id="{BDE0A4CC-3346-4044-BDDB-A4A795380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98254-8601-478D-9734-A711527FD0D6}"/>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1773321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FD5F31-C8F5-4447-8A45-355193A737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EC1F76-C631-46AD-BC63-2F66B22B85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1259C-5344-4EDD-BE7A-818470D413F3}"/>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5" name="Footer Placeholder 4">
            <a:extLst>
              <a:ext uri="{FF2B5EF4-FFF2-40B4-BE49-F238E27FC236}">
                <a16:creationId xmlns:a16="http://schemas.microsoft.com/office/drawing/2014/main" id="{9F02C2EC-CF7C-4A7B-A2EF-1C7BE0366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AD1A1-0304-402E-89B5-433A22307B93}"/>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30462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4746C-A789-4963-899A-4B4706677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31316-F9D0-47AA-B2D4-B91975FD3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F0EF8-8D67-4DC6-94CC-AF2BD2EC5328}"/>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5" name="Footer Placeholder 4">
            <a:extLst>
              <a:ext uri="{FF2B5EF4-FFF2-40B4-BE49-F238E27FC236}">
                <a16:creationId xmlns:a16="http://schemas.microsoft.com/office/drawing/2014/main" id="{23B2E162-755C-40BA-91C4-A24EFD320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ADF5D-3158-48D7-841A-01ACE745CC92}"/>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1283428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41BF-B455-4EC7-8CBF-3DB0654598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8332BD-7E36-4829-A0AC-6A15DB9AC0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65D356-F091-4AF4-9383-0F10B610A8BD}"/>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5" name="Footer Placeholder 4">
            <a:extLst>
              <a:ext uri="{FF2B5EF4-FFF2-40B4-BE49-F238E27FC236}">
                <a16:creationId xmlns:a16="http://schemas.microsoft.com/office/drawing/2014/main" id="{5BDC7E1A-8C20-49C6-8350-9EA34FCE5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4237C-B607-4FC5-90E1-9DE47099B54C}"/>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68031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0E12-9C28-42A2-94A1-A7ECD255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F9162A-3074-43F9-93F5-E783930E8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780FAD-764A-48C3-B0E4-5500495F1E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1ABFA-8E00-4A4F-B522-E5F8087432E7}"/>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6" name="Footer Placeholder 5">
            <a:extLst>
              <a:ext uri="{FF2B5EF4-FFF2-40B4-BE49-F238E27FC236}">
                <a16:creationId xmlns:a16="http://schemas.microsoft.com/office/drawing/2014/main" id="{AC664E48-C13A-4609-94C0-C25865A93D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68D2D-6485-44A4-B854-4CE42D4A198D}"/>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185768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99D7-0B88-4944-BB63-3D3AA2B3FE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22D087-5E74-42B9-AC6B-1335E9205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0087A6-777D-47B9-B903-28C416ECDB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4ABFA-4E7D-4020-9F58-9F04ACABAF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93B66A-DFE5-46BE-9BEC-A4987DB71C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677C8F-20C4-4902-B9ED-B86292CCCF35}"/>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8" name="Footer Placeholder 7">
            <a:extLst>
              <a:ext uri="{FF2B5EF4-FFF2-40B4-BE49-F238E27FC236}">
                <a16:creationId xmlns:a16="http://schemas.microsoft.com/office/drawing/2014/main" id="{FFFCA5C3-700C-4EA2-88B6-17C4D03E59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3E7065-9C97-49BC-BFD9-1A09EB420C60}"/>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198024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5AA2-87E2-4D6C-80D7-3FC12983BE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179F68-3562-4A5E-9666-D6D789E4CA73}"/>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4" name="Footer Placeholder 3">
            <a:extLst>
              <a:ext uri="{FF2B5EF4-FFF2-40B4-BE49-F238E27FC236}">
                <a16:creationId xmlns:a16="http://schemas.microsoft.com/office/drawing/2014/main" id="{D6695474-1E0C-4258-AFBF-3CE3D7D254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AB91FE-6117-4AF4-8E9D-1AA7EBBF94AB}"/>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24510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719925-3D83-46AD-BCF1-B321FA83F55F}"/>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3" name="Footer Placeholder 2">
            <a:extLst>
              <a:ext uri="{FF2B5EF4-FFF2-40B4-BE49-F238E27FC236}">
                <a16:creationId xmlns:a16="http://schemas.microsoft.com/office/drawing/2014/main" id="{F4026061-9582-421C-9517-07597236D3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F29C32-71A6-40D8-ACF8-802C00F4705C}"/>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279817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F201-D5F0-4BA0-9999-8164AF10A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AEDC16-C998-422C-80E1-FDEE84631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1BAFDD-A9D2-41AF-8918-1034489BB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910F97-627B-4B76-9D34-C66E027E94CC}"/>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6" name="Footer Placeholder 5">
            <a:extLst>
              <a:ext uri="{FF2B5EF4-FFF2-40B4-BE49-F238E27FC236}">
                <a16:creationId xmlns:a16="http://schemas.microsoft.com/office/drawing/2014/main" id="{2AC8379D-472C-4590-93E3-73CEFE29D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B84C6-35B3-4953-8AD6-D43A7A4E4C76}"/>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84190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A2F4-AE09-4E51-A0F8-6377FE399C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EEBAF6-CE6F-4969-A462-F53B4604C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54130-5778-4613-8097-E9178C991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DCE8F5-EAC4-4496-BB4D-C8970A0753E8}"/>
              </a:ext>
            </a:extLst>
          </p:cNvPr>
          <p:cNvSpPr>
            <a:spLocks noGrp="1"/>
          </p:cNvSpPr>
          <p:nvPr>
            <p:ph type="dt" sz="half" idx="10"/>
          </p:nvPr>
        </p:nvSpPr>
        <p:spPr/>
        <p:txBody>
          <a:bodyPr/>
          <a:lstStyle/>
          <a:p>
            <a:fld id="{374B78E3-2ABB-44EA-BF6B-5CBACC8F83EF}" type="datetimeFigureOut">
              <a:rPr lang="en-US" smtClean="0"/>
              <a:t>12/16/2021</a:t>
            </a:fld>
            <a:endParaRPr lang="en-US"/>
          </a:p>
        </p:txBody>
      </p:sp>
      <p:sp>
        <p:nvSpPr>
          <p:cNvPr id="6" name="Footer Placeholder 5">
            <a:extLst>
              <a:ext uri="{FF2B5EF4-FFF2-40B4-BE49-F238E27FC236}">
                <a16:creationId xmlns:a16="http://schemas.microsoft.com/office/drawing/2014/main" id="{50A69EF0-3193-489E-A43F-A50E318EB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D2B76-AB03-4CAA-9833-AA0A3909F2E1}"/>
              </a:ext>
            </a:extLst>
          </p:cNvPr>
          <p:cNvSpPr>
            <a:spLocks noGrp="1"/>
          </p:cNvSpPr>
          <p:nvPr>
            <p:ph type="sldNum" sz="quarter" idx="12"/>
          </p:nvPr>
        </p:nvSpPr>
        <p:spPr/>
        <p:txBody>
          <a:bodyPr/>
          <a:lstStyle/>
          <a:p>
            <a:fld id="{332520BA-7272-4389-8042-18326F4C95CE}" type="slidenum">
              <a:rPr lang="en-US" smtClean="0"/>
              <a:t>‹#›</a:t>
            </a:fld>
            <a:endParaRPr lang="en-US"/>
          </a:p>
        </p:txBody>
      </p:sp>
    </p:spTree>
    <p:extLst>
      <p:ext uri="{BB962C8B-B14F-4D97-AF65-F5344CB8AC3E}">
        <p14:creationId xmlns:p14="http://schemas.microsoft.com/office/powerpoint/2010/main" val="327125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31AC85-BC3B-4E88-B25D-C1866570B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C90056-9681-4F50-AE71-EDC7D7B7B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A6D74-2D54-46BF-925F-3027CA267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B78E3-2ABB-44EA-BF6B-5CBACC8F83EF}" type="datetimeFigureOut">
              <a:rPr lang="en-US" smtClean="0"/>
              <a:t>12/16/2021</a:t>
            </a:fld>
            <a:endParaRPr lang="en-US"/>
          </a:p>
        </p:txBody>
      </p:sp>
      <p:sp>
        <p:nvSpPr>
          <p:cNvPr id="5" name="Footer Placeholder 4">
            <a:extLst>
              <a:ext uri="{FF2B5EF4-FFF2-40B4-BE49-F238E27FC236}">
                <a16:creationId xmlns:a16="http://schemas.microsoft.com/office/drawing/2014/main" id="{B539F608-8815-4260-A27B-8A26522B16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BFA433-5C49-44A4-AED1-AF26A2B239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520BA-7272-4389-8042-18326F4C95CE}" type="slidenum">
              <a:rPr lang="en-US" smtClean="0"/>
              <a:t>‹#›</a:t>
            </a:fld>
            <a:endParaRPr lang="en-US"/>
          </a:p>
        </p:txBody>
      </p:sp>
    </p:spTree>
    <p:extLst>
      <p:ext uri="{BB962C8B-B14F-4D97-AF65-F5344CB8AC3E}">
        <p14:creationId xmlns:p14="http://schemas.microsoft.com/office/powerpoint/2010/main" val="184721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F72C-C2AA-4A39-9D61-0992BD1359BE}"/>
              </a:ext>
            </a:extLst>
          </p:cNvPr>
          <p:cNvSpPr>
            <a:spLocks noGrp="1"/>
          </p:cNvSpPr>
          <p:nvPr>
            <p:ph type="ctrTitle"/>
          </p:nvPr>
        </p:nvSpPr>
        <p:spPr/>
        <p:txBody>
          <a:bodyPr/>
          <a:lstStyle/>
          <a:p>
            <a:r>
              <a:rPr lang="en-US" dirty="0"/>
              <a:t>MERGE SORT AND QUICK SORT</a:t>
            </a:r>
          </a:p>
        </p:txBody>
      </p:sp>
      <p:sp>
        <p:nvSpPr>
          <p:cNvPr id="3" name="Subtitle 2">
            <a:extLst>
              <a:ext uri="{FF2B5EF4-FFF2-40B4-BE49-F238E27FC236}">
                <a16:creationId xmlns:a16="http://schemas.microsoft.com/office/drawing/2014/main" id="{126B24D9-BE38-4826-90FC-8A203817234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26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sp>
        <p:nvSpPr>
          <p:cNvPr id="7" name="Rectangle 3">
            <a:extLst>
              <a:ext uri="{FF2B5EF4-FFF2-40B4-BE49-F238E27FC236}">
                <a16:creationId xmlns:a16="http://schemas.microsoft.com/office/drawing/2014/main" id="{5FA8D865-C6C1-42AD-A167-783F0763029C}"/>
              </a:ext>
            </a:extLst>
          </p:cNvPr>
          <p:cNvSpPr>
            <a:spLocks noGrp="1" noChangeArrowheads="1"/>
          </p:cNvSpPr>
          <p:nvPr>
            <p:ph idx="1"/>
          </p:nvPr>
        </p:nvSpPr>
        <p:spPr bwMode="auto">
          <a:xfrm>
            <a:off x="374373" y="1194911"/>
            <a:ext cx="5161669" cy="56630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Consolas" panose="020B0609020204030204" pitchFamily="49" charset="0"/>
              </a:rPr>
              <a:t>System;</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6699"/>
                </a:solidFill>
                <a:effectLst/>
                <a:latin typeface="Consolas" panose="020B0609020204030204" pitchFamily="49" charset="0"/>
              </a:rPr>
              <a:t>class</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err="1">
                <a:ln>
                  <a:noFill/>
                </a:ln>
                <a:solidFill>
                  <a:srgbClr val="000000"/>
                </a:solidFill>
                <a:effectLst/>
                <a:latin typeface="Consolas" panose="020B0609020204030204" pitchFamily="49" charset="0"/>
              </a:rPr>
              <a:t>MergeSort</a:t>
            </a:r>
            <a:r>
              <a:rPr kumimoji="0" lang="en-US" altLang="en-US" sz="1600" b="0" i="0" u="none" strike="noStrike" cap="none" normalizeH="0" baseline="0" dirty="0">
                <a:ln>
                  <a:noFill/>
                </a:ln>
                <a:solidFill>
                  <a:srgbClr val="000000"/>
                </a:solidFill>
                <a:effectLst/>
                <a:latin typeface="Consolas" panose="020B0609020204030204" pitchFamily="49" charset="0"/>
              </a:rPr>
              <a:t>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Merges two subarrays of []arr.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First subarray is </a:t>
            </a:r>
            <a:r>
              <a:rPr kumimoji="0" lang="en-US" altLang="en-US" sz="1600" b="0" i="0" u="none" strike="noStrike" cap="none" normalizeH="0" baseline="0" dirty="0" err="1">
                <a:ln>
                  <a:noFill/>
                </a:ln>
                <a:solidFill>
                  <a:srgbClr val="008200"/>
                </a:solidFill>
                <a:effectLst/>
                <a:latin typeface="Consolas" panose="020B0609020204030204" pitchFamily="49" charset="0"/>
              </a:rPr>
              <a:t>arr</a:t>
            </a:r>
            <a:r>
              <a:rPr kumimoji="0" lang="en-US" altLang="en-US" sz="1600" b="0" i="0" u="none" strike="noStrike" cap="none" normalizeH="0" baseline="0" dirty="0">
                <a:ln>
                  <a:noFill/>
                </a:ln>
                <a:solidFill>
                  <a:srgbClr val="008200"/>
                </a:solidFill>
                <a:effectLst/>
                <a:latin typeface="Consolas" panose="020B0609020204030204" pitchFamily="49" charset="0"/>
              </a:rPr>
              <a:t>[</a:t>
            </a:r>
            <a:r>
              <a:rPr kumimoji="0" lang="en-US" altLang="en-US" sz="1600" b="0" i="0" u="none" strike="noStrike" cap="none" normalizeH="0" baseline="0" dirty="0" err="1">
                <a:ln>
                  <a:noFill/>
                </a:ln>
                <a:solidFill>
                  <a:srgbClr val="008200"/>
                </a:solidFill>
                <a:effectLst/>
                <a:latin typeface="Consolas" panose="020B0609020204030204" pitchFamily="49" charset="0"/>
              </a:rPr>
              <a:t>l..m</a:t>
            </a:r>
            <a:r>
              <a:rPr kumimoji="0" lang="en-US" altLang="en-US" sz="1600" b="0" i="0" u="none" strike="noStrike" cap="none" normalizeH="0" baseline="0" dirty="0">
                <a:ln>
                  <a:noFill/>
                </a:ln>
                <a:solidFill>
                  <a:srgbClr val="008200"/>
                </a:solidFill>
                <a:effectLst/>
                <a:latin typeface="Consolas" panose="020B0609020204030204" pitchFamily="49" charset="0"/>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Second subarray is </a:t>
            </a:r>
            <a:r>
              <a:rPr kumimoji="0" lang="en-US" altLang="en-US" sz="1600" b="0" i="0" u="none" strike="noStrike" cap="none" normalizeH="0" baseline="0" dirty="0" err="1">
                <a:ln>
                  <a:noFill/>
                </a:ln>
                <a:solidFill>
                  <a:srgbClr val="008200"/>
                </a:solidFill>
                <a:effectLst/>
                <a:latin typeface="Consolas" panose="020B0609020204030204" pitchFamily="49" charset="0"/>
              </a:rPr>
              <a:t>arr</a:t>
            </a:r>
            <a:r>
              <a:rPr kumimoji="0" lang="en-US" altLang="en-US" sz="1600" b="0" i="0" u="none" strike="noStrike" cap="none" normalizeH="0" baseline="0" dirty="0">
                <a:ln>
                  <a:noFill/>
                </a:ln>
                <a:solidFill>
                  <a:srgbClr val="008200"/>
                </a:solidFill>
                <a:effectLst/>
                <a:latin typeface="Consolas" panose="020B0609020204030204" pitchFamily="49" charset="0"/>
              </a:rPr>
              <a:t>[m+1..r]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void</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merge(</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000000"/>
                </a:solidFill>
                <a:effectLst/>
                <a:latin typeface="Consolas" panose="020B0609020204030204" pitchFamily="49" charset="0"/>
              </a:rPr>
              <a:t>[] </a:t>
            </a:r>
            <a:r>
              <a:rPr kumimoji="0" lang="en-US" altLang="en-US" sz="1600" b="0" i="0" u="none" strike="noStrike" cap="none" normalizeH="0" baseline="0" dirty="0" err="1">
                <a:ln>
                  <a:noFill/>
                </a:ln>
                <a:solidFill>
                  <a:srgbClr val="000000"/>
                </a:solidFill>
                <a:effectLst/>
                <a:latin typeface="Consolas" panose="020B0609020204030204" pitchFamily="49" charset="0"/>
              </a:rPr>
              <a:t>arr</a:t>
            </a:r>
            <a:r>
              <a:rPr kumimoji="0" lang="en-US" altLang="en-US" sz="1600" b="0" i="0" u="none" strike="noStrike" cap="none" normalizeH="0" baseline="0" dirty="0">
                <a:ln>
                  <a:noFill/>
                </a:ln>
                <a:solidFill>
                  <a:srgbClr val="000000"/>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l,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m,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Find sizes of two</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subarrays to be merged</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n1 = m - l + 1;</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n2 = r - m;</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Create temp arrays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000000"/>
                </a:solidFill>
                <a:effectLst/>
                <a:latin typeface="Consolas" panose="020B0609020204030204" pitchFamily="49" charset="0"/>
              </a:rPr>
              <a:t>[] L = </a:t>
            </a:r>
            <a:r>
              <a:rPr kumimoji="0" lang="en-US" altLang="en-US" sz="1600" b="1" i="0" u="none" strike="noStrike" cap="none" normalizeH="0" baseline="0" dirty="0">
                <a:ln>
                  <a:noFill/>
                </a:ln>
                <a:solidFill>
                  <a:srgbClr val="006699"/>
                </a:solidFill>
                <a:effectLst/>
                <a:latin typeface="Consolas" panose="020B0609020204030204" pitchFamily="49" charset="0"/>
              </a:rPr>
              <a:t>new</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000000"/>
                </a:solidFill>
                <a:effectLst/>
                <a:latin typeface="Consolas" panose="020B0609020204030204" pitchFamily="49" charset="0"/>
              </a:rPr>
              <a:t>[n1];</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000000"/>
                </a:solidFill>
                <a:effectLst/>
                <a:latin typeface="Consolas" panose="020B0609020204030204" pitchFamily="49" charset="0"/>
              </a:rPr>
              <a:t>[] R = </a:t>
            </a:r>
            <a:r>
              <a:rPr kumimoji="0" lang="en-US" altLang="en-US" sz="1600" b="1" i="0" u="none" strike="noStrike" cap="none" normalizeH="0" baseline="0" dirty="0">
                <a:ln>
                  <a:noFill/>
                </a:ln>
                <a:solidFill>
                  <a:srgbClr val="006699"/>
                </a:solidFill>
                <a:effectLst/>
                <a:latin typeface="Consolas" panose="020B0609020204030204" pitchFamily="49" charset="0"/>
              </a:rPr>
              <a:t>new</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000000"/>
                </a:solidFill>
                <a:effectLst/>
                <a:latin typeface="Consolas" panose="020B0609020204030204" pitchFamily="49" charset="0"/>
              </a:rPr>
              <a:t>[n2];</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err="1">
                <a:ln>
                  <a:noFill/>
                </a:ln>
                <a:solidFill>
                  <a:srgbClr val="000000"/>
                </a:solidFill>
                <a:effectLst/>
                <a:latin typeface="Consolas" panose="020B0609020204030204" pitchFamily="49" charset="0"/>
              </a:rPr>
              <a:t>i</a:t>
            </a:r>
            <a:r>
              <a:rPr kumimoji="0" lang="en-US" altLang="en-US" sz="1600" b="0" i="0" u="none" strike="noStrike" cap="none" normalizeH="0" baseline="0" dirty="0">
                <a:ln>
                  <a:noFill/>
                </a:ln>
                <a:solidFill>
                  <a:srgbClr val="000000"/>
                </a:solidFill>
                <a:effectLst/>
                <a:latin typeface="Consolas" panose="020B0609020204030204" pitchFamily="49" charset="0"/>
              </a:rPr>
              <a:t>, j;</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Copy data to temp arrays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for</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a:t>
            </a:r>
            <a:r>
              <a:rPr kumimoji="0" lang="en-US" altLang="en-US" sz="1600" b="0" i="0" u="none" strike="noStrike" cap="none" normalizeH="0" baseline="0" dirty="0" err="1">
                <a:ln>
                  <a:noFill/>
                </a:ln>
                <a:solidFill>
                  <a:srgbClr val="000000"/>
                </a:solidFill>
                <a:effectLst/>
                <a:latin typeface="Consolas" panose="020B0609020204030204" pitchFamily="49" charset="0"/>
              </a:rPr>
              <a:t>i</a:t>
            </a:r>
            <a:r>
              <a:rPr kumimoji="0" lang="en-US" altLang="en-US" sz="1600" b="0" i="0" u="none" strike="noStrike" cap="none" normalizeH="0" baseline="0" dirty="0">
                <a:ln>
                  <a:noFill/>
                </a:ln>
                <a:solidFill>
                  <a:srgbClr val="000000"/>
                </a:solidFill>
                <a:effectLst/>
                <a:latin typeface="Consolas" panose="020B0609020204030204" pitchFamily="49" charset="0"/>
              </a:rPr>
              <a:t> = 0; </a:t>
            </a:r>
            <a:r>
              <a:rPr kumimoji="0" lang="en-US" altLang="en-US" sz="1600" b="0" i="0" u="none" strike="noStrike" cap="none" normalizeH="0" baseline="0" dirty="0" err="1">
                <a:ln>
                  <a:noFill/>
                </a:ln>
                <a:solidFill>
                  <a:srgbClr val="000000"/>
                </a:solidFill>
                <a:effectLst/>
                <a:latin typeface="Consolas" panose="020B0609020204030204" pitchFamily="49" charset="0"/>
              </a:rPr>
              <a:t>i</a:t>
            </a:r>
            <a:r>
              <a:rPr kumimoji="0" lang="en-US" altLang="en-US" sz="1600" b="0" i="0" u="none" strike="noStrike" cap="none" normalizeH="0" baseline="0" dirty="0">
                <a:ln>
                  <a:noFill/>
                </a:ln>
                <a:solidFill>
                  <a:srgbClr val="000000"/>
                </a:solidFill>
                <a:effectLst/>
                <a:latin typeface="Consolas" panose="020B0609020204030204" pitchFamily="49" charset="0"/>
              </a:rPr>
              <a:t> &lt; n1; ++</a:t>
            </a:r>
            <a:r>
              <a:rPr kumimoji="0" lang="en-US" altLang="en-US" sz="1600" b="0" i="0" u="none" strike="noStrike" cap="none" normalizeH="0" baseline="0" dirty="0" err="1">
                <a:ln>
                  <a:noFill/>
                </a:ln>
                <a:solidFill>
                  <a:srgbClr val="000000"/>
                </a:solidFill>
                <a:effectLst/>
                <a:latin typeface="Consolas" panose="020B0609020204030204" pitchFamily="49" charset="0"/>
              </a:rPr>
              <a:t>i</a:t>
            </a:r>
            <a:r>
              <a:rPr kumimoji="0" lang="en-US" altLang="en-US" sz="1600" b="0" i="0" u="none" strike="noStrike" cap="none" normalizeH="0" baseline="0" dirty="0">
                <a:ln>
                  <a:noFill/>
                </a:ln>
                <a:solidFill>
                  <a:srgbClr val="000000"/>
                </a:solidFill>
                <a:effectLst/>
                <a:latin typeface="Consolas" panose="020B0609020204030204" pitchFamily="49" charset="0"/>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L[</a:t>
            </a:r>
            <a:r>
              <a:rPr kumimoji="0" lang="en-US" altLang="en-US" sz="1600" b="0" i="0" u="none" strike="noStrike" cap="none" normalizeH="0" baseline="0" dirty="0" err="1">
                <a:ln>
                  <a:noFill/>
                </a:ln>
                <a:solidFill>
                  <a:srgbClr val="000000"/>
                </a:solidFill>
                <a:effectLst/>
                <a:latin typeface="Consolas" panose="020B0609020204030204" pitchFamily="49" charset="0"/>
              </a:rPr>
              <a:t>i</a:t>
            </a:r>
            <a:r>
              <a:rPr kumimoji="0" lang="en-US" altLang="en-US" sz="1600" b="0" i="0" u="none" strike="noStrike" cap="none" normalizeH="0" baseline="0" dirty="0">
                <a:ln>
                  <a:noFill/>
                </a:ln>
                <a:solidFill>
                  <a:srgbClr val="000000"/>
                </a:solidFill>
                <a:effectLst/>
                <a:latin typeface="Consolas" panose="020B0609020204030204" pitchFamily="49" charset="0"/>
              </a:rPr>
              <a:t>] = </a:t>
            </a:r>
            <a:r>
              <a:rPr kumimoji="0" lang="en-US" altLang="en-US" sz="1600" b="0" i="0" u="none" strike="noStrike" cap="none" normalizeH="0" baseline="0" dirty="0" err="1">
                <a:ln>
                  <a:noFill/>
                </a:ln>
                <a:solidFill>
                  <a:srgbClr val="000000"/>
                </a:solidFill>
                <a:effectLst/>
                <a:latin typeface="Consolas" panose="020B0609020204030204" pitchFamily="49" charset="0"/>
              </a:rPr>
              <a:t>arr</a:t>
            </a:r>
            <a:r>
              <a:rPr kumimoji="0" lang="en-US" altLang="en-US" sz="1600" b="0" i="0" u="none" strike="noStrike" cap="none" normalizeH="0" baseline="0" dirty="0">
                <a:ln>
                  <a:noFill/>
                </a:ln>
                <a:solidFill>
                  <a:srgbClr val="000000"/>
                </a:solidFill>
                <a:effectLst/>
                <a:latin typeface="Consolas" panose="020B0609020204030204" pitchFamily="49" charset="0"/>
              </a:rPr>
              <a:t>[l + </a:t>
            </a:r>
            <a:r>
              <a:rPr kumimoji="0" lang="en-US" altLang="en-US" sz="1600" b="0" i="0" u="none" strike="noStrike" cap="none" normalizeH="0" baseline="0" dirty="0" err="1">
                <a:ln>
                  <a:noFill/>
                </a:ln>
                <a:solidFill>
                  <a:srgbClr val="000000"/>
                </a:solidFill>
                <a:effectLst/>
                <a:latin typeface="Consolas" panose="020B0609020204030204" pitchFamily="49" charset="0"/>
              </a:rPr>
              <a:t>i</a:t>
            </a:r>
            <a:r>
              <a:rPr kumimoji="0" lang="en-US" altLang="en-US" sz="1600" b="0" i="0" u="none" strike="noStrike" cap="none" normalizeH="0" baseline="0" dirty="0">
                <a:ln>
                  <a:noFill/>
                </a:ln>
                <a:solidFill>
                  <a:srgbClr val="000000"/>
                </a:solidFill>
                <a:effectLst/>
                <a:latin typeface="Consolas" panose="020B0609020204030204" pitchFamily="49" charset="0"/>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for</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(j = 0; j &lt; n2; ++j)</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R[j] = </a:t>
            </a:r>
            <a:r>
              <a:rPr kumimoji="0" lang="en-US" altLang="en-US" sz="1600" b="0" i="0" u="none" strike="noStrike" cap="none" normalizeH="0" baseline="0" dirty="0" err="1">
                <a:ln>
                  <a:noFill/>
                </a:ln>
                <a:solidFill>
                  <a:srgbClr val="000000"/>
                </a:solidFill>
                <a:effectLst/>
                <a:latin typeface="Consolas" panose="020B0609020204030204" pitchFamily="49" charset="0"/>
              </a:rPr>
              <a:t>arr</a:t>
            </a:r>
            <a:r>
              <a:rPr kumimoji="0" lang="en-US" altLang="en-US" sz="1600" b="0" i="0" u="none" strike="noStrike" cap="none" normalizeH="0" baseline="0" dirty="0">
                <a:ln>
                  <a:noFill/>
                </a:ln>
                <a:solidFill>
                  <a:srgbClr val="000000"/>
                </a:solidFill>
                <a:effectLst/>
                <a:latin typeface="Consolas" panose="020B0609020204030204" pitchFamily="49" charset="0"/>
              </a:rPr>
              <a:t>[m + 1 + j];</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239C8C01-B4BA-4365-905D-CF742592A533}"/>
              </a:ext>
            </a:extLst>
          </p:cNvPr>
          <p:cNvSpPr>
            <a:spLocks noChangeArrowheads="1"/>
          </p:cNvSpPr>
          <p:nvPr/>
        </p:nvSpPr>
        <p:spPr bwMode="auto">
          <a:xfrm>
            <a:off x="6467061" y="-7396"/>
            <a:ext cx="4731026" cy="70019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8200"/>
                </a:solidFill>
                <a:effectLst/>
                <a:latin typeface="Consolas" panose="020B0609020204030204" pitchFamily="49" charset="0"/>
              </a:rPr>
              <a:t>/ </a:t>
            </a:r>
            <a:r>
              <a:rPr kumimoji="0" lang="en-US" altLang="en-US" sz="1200" b="0" i="0" u="none" strike="noStrike" cap="none" normalizeH="0" baseline="0" dirty="0">
                <a:ln>
                  <a:noFill/>
                </a:ln>
                <a:solidFill>
                  <a:srgbClr val="008200"/>
                </a:solidFill>
                <a:effectLst/>
                <a:latin typeface="Consolas" panose="020B0609020204030204" pitchFamily="49" charset="0"/>
              </a:rPr>
              <a:t>Merge the temp arrays</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8200"/>
                </a:solidFill>
                <a:effectLst/>
                <a:latin typeface="Consolas" panose="020B0609020204030204" pitchFamily="49" charset="0"/>
              </a:rPr>
              <a:t>// Initial indexes of first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8200"/>
                </a:solidFill>
                <a:effectLst/>
                <a:latin typeface="Consolas" panose="020B0609020204030204" pitchFamily="49" charset="0"/>
              </a:rPr>
              <a:t>// and second subarrays</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err="1">
                <a:ln>
                  <a:noFill/>
                </a:ln>
                <a:solidFill>
                  <a:srgbClr val="000000"/>
                </a:solidFill>
                <a:effectLst/>
                <a:latin typeface="Consolas" panose="020B0609020204030204" pitchFamily="49" charset="0"/>
              </a:rPr>
              <a:t>i</a:t>
            </a:r>
            <a:r>
              <a:rPr kumimoji="0" lang="en-US" altLang="en-US" sz="1200" b="0" i="0" u="none" strike="noStrike" cap="none" normalizeH="0" baseline="0" dirty="0">
                <a:ln>
                  <a:noFill/>
                </a:ln>
                <a:solidFill>
                  <a:srgbClr val="000000"/>
                </a:solidFill>
                <a:effectLst/>
                <a:latin typeface="Consolas" panose="020B0609020204030204" pitchFamily="49" charset="0"/>
              </a:rPr>
              <a:t> = 0;</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j = 0;</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8200"/>
                </a:solidFill>
                <a:effectLst/>
                <a:latin typeface="Consolas" panose="020B0609020204030204" pitchFamily="49" charset="0"/>
              </a:rPr>
              <a:t>// Initial index of merged</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8200"/>
                </a:solidFill>
                <a:effectLst/>
                <a:latin typeface="Consolas" panose="020B0609020204030204" pitchFamily="49" charset="0"/>
              </a:rPr>
              <a:t>// subarray array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1" i="0" u="none" strike="noStrike" cap="none" normalizeH="0" baseline="0" dirty="0">
                <a:ln>
                  <a:noFill/>
                </a:ln>
                <a:solidFill>
                  <a:srgbClr val="006699"/>
                </a:solidFill>
                <a:effectLst/>
                <a:latin typeface="Consolas" panose="020B0609020204030204" pitchFamily="49" charset="0"/>
              </a:rPr>
              <a:t>int</a:t>
            </a: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k = l;</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1" i="0" u="none" strike="noStrike" cap="none" normalizeH="0" baseline="0" dirty="0">
                <a:ln>
                  <a:noFill/>
                </a:ln>
                <a:solidFill>
                  <a:srgbClr val="006699"/>
                </a:solidFill>
                <a:effectLst/>
                <a:latin typeface="Consolas" panose="020B0609020204030204" pitchFamily="49" charset="0"/>
              </a:rPr>
              <a:t>while</a:t>
            </a: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a:t>
            </a:r>
            <a:r>
              <a:rPr kumimoji="0" lang="en-US" altLang="en-US" sz="1200" b="0" i="0" u="none" strike="noStrike" cap="none" normalizeH="0" baseline="0" dirty="0" err="1">
                <a:ln>
                  <a:noFill/>
                </a:ln>
                <a:solidFill>
                  <a:srgbClr val="000000"/>
                </a:solidFill>
                <a:effectLst/>
                <a:latin typeface="Consolas" panose="020B0609020204030204" pitchFamily="49" charset="0"/>
              </a:rPr>
              <a:t>i</a:t>
            </a:r>
            <a:r>
              <a:rPr kumimoji="0" lang="en-US" altLang="en-US" sz="1200" b="0" i="0" u="none" strike="noStrike" cap="none" normalizeH="0" baseline="0" dirty="0">
                <a:ln>
                  <a:noFill/>
                </a:ln>
                <a:solidFill>
                  <a:srgbClr val="000000"/>
                </a:solidFill>
                <a:effectLst/>
                <a:latin typeface="Consolas" panose="020B0609020204030204" pitchFamily="49" charset="0"/>
              </a:rPr>
              <a:t> &lt; n1 &amp;&amp; j &lt; n2)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1" i="0" u="none" strike="noStrike" cap="none" normalizeH="0" baseline="0" dirty="0">
                <a:ln>
                  <a:noFill/>
                </a:ln>
                <a:solidFill>
                  <a:srgbClr val="006699"/>
                </a:solidFill>
                <a:effectLst/>
                <a:latin typeface="Consolas" panose="020B0609020204030204" pitchFamily="49" charset="0"/>
              </a:rPr>
              <a:t>if</a:t>
            </a: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(L[</a:t>
            </a:r>
            <a:r>
              <a:rPr kumimoji="0" lang="en-US" altLang="en-US" sz="1200" b="0" i="0" u="none" strike="noStrike" cap="none" normalizeH="0" baseline="0" dirty="0" err="1">
                <a:ln>
                  <a:noFill/>
                </a:ln>
                <a:solidFill>
                  <a:srgbClr val="000000"/>
                </a:solidFill>
                <a:effectLst/>
                <a:latin typeface="Consolas" panose="020B0609020204030204" pitchFamily="49" charset="0"/>
              </a:rPr>
              <a:t>i</a:t>
            </a:r>
            <a:r>
              <a:rPr kumimoji="0" lang="en-US" altLang="en-US" sz="1200" b="0" i="0" u="none" strike="noStrike" cap="none" normalizeH="0" baseline="0" dirty="0">
                <a:ln>
                  <a:noFill/>
                </a:ln>
                <a:solidFill>
                  <a:srgbClr val="000000"/>
                </a:solidFill>
                <a:effectLst/>
                <a:latin typeface="Consolas" panose="020B0609020204030204" pitchFamily="49" charset="0"/>
              </a:rPr>
              <a:t>] &lt;= R[j])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err="1">
                <a:ln>
                  <a:noFill/>
                </a:ln>
                <a:solidFill>
                  <a:srgbClr val="000000"/>
                </a:solidFill>
                <a:effectLst/>
                <a:latin typeface="Consolas" panose="020B0609020204030204" pitchFamily="49" charset="0"/>
              </a:rPr>
              <a:t>arr</a:t>
            </a:r>
            <a:r>
              <a:rPr kumimoji="0" lang="en-US" altLang="en-US" sz="1200" b="0" i="0" u="none" strike="noStrike" cap="none" normalizeH="0" baseline="0" dirty="0">
                <a:ln>
                  <a:noFill/>
                </a:ln>
                <a:solidFill>
                  <a:srgbClr val="000000"/>
                </a:solidFill>
                <a:effectLst/>
                <a:latin typeface="Consolas" panose="020B0609020204030204" pitchFamily="49" charset="0"/>
              </a:rPr>
              <a:t>[k] = L[</a:t>
            </a:r>
            <a:r>
              <a:rPr kumimoji="0" lang="en-US" altLang="en-US" sz="1200" b="0" i="0" u="none" strike="noStrike" cap="none" normalizeH="0" baseline="0" dirty="0" err="1">
                <a:ln>
                  <a:noFill/>
                </a:ln>
                <a:solidFill>
                  <a:srgbClr val="000000"/>
                </a:solidFill>
                <a:effectLst/>
                <a:latin typeface="Consolas" panose="020B0609020204030204" pitchFamily="49" charset="0"/>
              </a:rPr>
              <a:t>i</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err="1">
                <a:ln>
                  <a:noFill/>
                </a:ln>
                <a:solidFill>
                  <a:srgbClr val="000000"/>
                </a:solidFill>
                <a:effectLst/>
                <a:latin typeface="Consolas" panose="020B0609020204030204" pitchFamily="49" charset="0"/>
              </a:rPr>
              <a:t>i</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1" i="0" u="none" strike="noStrike" cap="none" normalizeH="0" baseline="0" dirty="0">
                <a:ln>
                  <a:noFill/>
                </a:ln>
                <a:solidFill>
                  <a:srgbClr val="006699"/>
                </a:solidFill>
                <a:effectLst/>
                <a:latin typeface="Consolas" panose="020B0609020204030204" pitchFamily="49" charset="0"/>
              </a:rPr>
              <a:t>else</a:t>
            </a: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err="1">
                <a:ln>
                  <a:noFill/>
                </a:ln>
                <a:solidFill>
                  <a:srgbClr val="000000"/>
                </a:solidFill>
                <a:effectLst/>
                <a:latin typeface="Consolas" panose="020B0609020204030204" pitchFamily="49" charset="0"/>
              </a:rPr>
              <a:t>arr</a:t>
            </a:r>
            <a:r>
              <a:rPr kumimoji="0" lang="en-US" altLang="en-US" sz="1200" b="0" i="0" u="none" strike="noStrike" cap="none" normalizeH="0" baseline="0" dirty="0">
                <a:ln>
                  <a:noFill/>
                </a:ln>
                <a:solidFill>
                  <a:srgbClr val="000000"/>
                </a:solidFill>
                <a:effectLst/>
                <a:latin typeface="Consolas" panose="020B0609020204030204" pitchFamily="49" charset="0"/>
              </a:rPr>
              <a:t>[k] = R[j];</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err="1">
                <a:ln>
                  <a:noFill/>
                </a:ln>
                <a:solidFill>
                  <a:srgbClr val="000000"/>
                </a:solidFill>
                <a:effectLst/>
                <a:latin typeface="Consolas" panose="020B0609020204030204" pitchFamily="49" charset="0"/>
              </a:rPr>
              <a:t>j++</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8200"/>
                </a:solidFill>
                <a:effectLst/>
                <a:latin typeface="Consolas" panose="020B0609020204030204" pitchFamily="49" charset="0"/>
              </a:rPr>
              <a:t>// Copy remaining elements</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8200"/>
                </a:solidFill>
                <a:effectLst/>
                <a:latin typeface="Consolas" panose="020B0609020204030204" pitchFamily="49" charset="0"/>
              </a:rPr>
              <a:t>// of L[] if any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1" i="0" u="none" strike="noStrike" cap="none" normalizeH="0" baseline="0" dirty="0">
                <a:ln>
                  <a:noFill/>
                </a:ln>
                <a:solidFill>
                  <a:srgbClr val="006699"/>
                </a:solidFill>
                <a:effectLst/>
                <a:latin typeface="Consolas" panose="020B0609020204030204" pitchFamily="49" charset="0"/>
              </a:rPr>
              <a:t>while</a:t>
            </a: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a:t>
            </a:r>
            <a:r>
              <a:rPr kumimoji="0" lang="en-US" altLang="en-US" sz="1200" b="0" i="0" u="none" strike="noStrike" cap="none" normalizeH="0" baseline="0" dirty="0" err="1">
                <a:ln>
                  <a:noFill/>
                </a:ln>
                <a:solidFill>
                  <a:srgbClr val="000000"/>
                </a:solidFill>
                <a:effectLst/>
                <a:latin typeface="Consolas" panose="020B0609020204030204" pitchFamily="49" charset="0"/>
              </a:rPr>
              <a:t>i</a:t>
            </a:r>
            <a:r>
              <a:rPr kumimoji="0" lang="en-US" altLang="en-US" sz="1200" b="0" i="0" u="none" strike="noStrike" cap="none" normalizeH="0" baseline="0" dirty="0">
                <a:ln>
                  <a:noFill/>
                </a:ln>
                <a:solidFill>
                  <a:srgbClr val="000000"/>
                </a:solidFill>
                <a:effectLst/>
                <a:latin typeface="Consolas" panose="020B0609020204030204" pitchFamily="49" charset="0"/>
              </a:rPr>
              <a:t> &lt; n1)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err="1">
                <a:ln>
                  <a:noFill/>
                </a:ln>
                <a:solidFill>
                  <a:srgbClr val="000000"/>
                </a:solidFill>
                <a:effectLst/>
                <a:latin typeface="Consolas" panose="020B0609020204030204" pitchFamily="49" charset="0"/>
              </a:rPr>
              <a:t>arr</a:t>
            </a:r>
            <a:r>
              <a:rPr kumimoji="0" lang="en-US" altLang="en-US" sz="1200" b="0" i="0" u="none" strike="noStrike" cap="none" normalizeH="0" baseline="0" dirty="0">
                <a:ln>
                  <a:noFill/>
                </a:ln>
                <a:solidFill>
                  <a:srgbClr val="000000"/>
                </a:solidFill>
                <a:effectLst/>
                <a:latin typeface="Consolas" panose="020B0609020204030204" pitchFamily="49" charset="0"/>
              </a:rPr>
              <a:t>[k] = L[</a:t>
            </a:r>
            <a:r>
              <a:rPr kumimoji="0" lang="en-US" altLang="en-US" sz="1200" b="0" i="0" u="none" strike="noStrike" cap="none" normalizeH="0" baseline="0" dirty="0" err="1">
                <a:ln>
                  <a:noFill/>
                </a:ln>
                <a:solidFill>
                  <a:srgbClr val="000000"/>
                </a:solidFill>
                <a:effectLst/>
                <a:latin typeface="Consolas" panose="020B0609020204030204" pitchFamily="49" charset="0"/>
              </a:rPr>
              <a:t>i</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err="1">
                <a:ln>
                  <a:noFill/>
                </a:ln>
                <a:solidFill>
                  <a:srgbClr val="000000"/>
                </a:solidFill>
                <a:effectLst/>
                <a:latin typeface="Consolas" panose="020B0609020204030204" pitchFamily="49" charset="0"/>
              </a:rPr>
              <a:t>i</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8200"/>
                </a:solidFill>
                <a:effectLst/>
                <a:latin typeface="Consolas" panose="020B0609020204030204" pitchFamily="49" charset="0"/>
              </a:rPr>
              <a:t>// Copy remaining elements</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8200"/>
                </a:solidFill>
                <a:effectLst/>
                <a:latin typeface="Consolas" panose="020B0609020204030204" pitchFamily="49" charset="0"/>
              </a:rPr>
              <a:t>// of R[] if any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1" i="0" u="none" strike="noStrike" cap="none" normalizeH="0" baseline="0" dirty="0">
                <a:ln>
                  <a:noFill/>
                </a:ln>
                <a:solidFill>
                  <a:srgbClr val="006699"/>
                </a:solidFill>
                <a:effectLst/>
                <a:latin typeface="Consolas" panose="020B0609020204030204" pitchFamily="49" charset="0"/>
              </a:rPr>
              <a:t>while</a:t>
            </a: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(j &lt; n2)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err="1">
                <a:ln>
                  <a:noFill/>
                </a:ln>
                <a:solidFill>
                  <a:srgbClr val="000000"/>
                </a:solidFill>
                <a:effectLst/>
                <a:latin typeface="Consolas" panose="020B0609020204030204" pitchFamily="49" charset="0"/>
              </a:rPr>
              <a:t>arr</a:t>
            </a:r>
            <a:r>
              <a:rPr kumimoji="0" lang="en-US" altLang="en-US" sz="1200" b="0" i="0" u="none" strike="noStrike" cap="none" normalizeH="0" baseline="0" dirty="0">
                <a:ln>
                  <a:noFill/>
                </a:ln>
                <a:solidFill>
                  <a:srgbClr val="000000"/>
                </a:solidFill>
                <a:effectLst/>
                <a:latin typeface="Consolas" panose="020B0609020204030204" pitchFamily="49" charset="0"/>
              </a:rPr>
              <a:t>[k] = R[j];</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err="1">
                <a:ln>
                  <a:noFill/>
                </a:ln>
                <a:solidFill>
                  <a:srgbClr val="000000"/>
                </a:solidFill>
                <a:effectLst/>
                <a:latin typeface="Consolas" panose="020B0609020204030204" pitchFamily="49" charset="0"/>
              </a:rPr>
              <a:t>j++</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3239"/>
                </a:solidFill>
                <a:effectLst/>
                <a:latin typeface="Consolas" panose="020B0609020204030204" pitchFamily="49" charset="0"/>
              </a:rPr>
              <a:t>        </a:t>
            </a:r>
            <a:r>
              <a:rPr kumimoji="0" lang="en-US" altLang="en-US" sz="1200" b="0" i="0" u="none" strike="noStrike" cap="none" normalizeH="0" baseline="0" dirty="0">
                <a:ln>
                  <a:noFill/>
                </a:ln>
                <a:solidFill>
                  <a:srgbClr val="000000"/>
                </a:solidFill>
                <a:effectLst/>
                <a:latin typeface="Consolas" panose="020B0609020204030204" pitchFamily="49" charset="0"/>
              </a:rPr>
              <a:t>}</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73239"/>
                </a:solidFill>
                <a:effectLst/>
                <a:latin typeface="Consolas" panose="020B0609020204030204" pitchFamily="49" charset="0"/>
              </a:rPr>
              <a:t>    </a:t>
            </a:r>
            <a:r>
              <a:rPr kumimoji="0" lang="en-US" altLang="en-US" sz="1100" b="0" i="0" u="none" strike="noStrike" cap="none" normalizeH="0" baseline="0" dirty="0">
                <a:ln>
                  <a:noFill/>
                </a:ln>
                <a:solidFill>
                  <a:srgbClr val="000000"/>
                </a:solidFill>
                <a:effectLst/>
                <a:latin typeface="Consolas" panose="020B0609020204030204" pitchFamily="49"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0922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sp>
        <p:nvSpPr>
          <p:cNvPr id="5" name="Rectangle 1">
            <a:extLst>
              <a:ext uri="{FF2B5EF4-FFF2-40B4-BE49-F238E27FC236}">
                <a16:creationId xmlns:a16="http://schemas.microsoft.com/office/drawing/2014/main" id="{4A45F109-CBB9-4B94-94AB-7FE81EC39CDD}"/>
              </a:ext>
            </a:extLst>
          </p:cNvPr>
          <p:cNvSpPr>
            <a:spLocks noChangeArrowheads="1"/>
          </p:cNvSpPr>
          <p:nvPr/>
        </p:nvSpPr>
        <p:spPr bwMode="auto">
          <a:xfrm>
            <a:off x="622852" y="1541044"/>
            <a:ext cx="5035826" cy="46782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Main function that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sorts </a:t>
            </a:r>
            <a:r>
              <a:rPr kumimoji="0" lang="en-US" altLang="en-US" sz="1600" b="0" i="0" u="none" strike="noStrike" cap="none" normalizeH="0" baseline="0" dirty="0" err="1">
                <a:ln>
                  <a:noFill/>
                </a:ln>
                <a:solidFill>
                  <a:srgbClr val="008200"/>
                </a:solidFill>
                <a:effectLst/>
                <a:latin typeface="Consolas" panose="020B0609020204030204" pitchFamily="49" charset="0"/>
              </a:rPr>
              <a:t>arr</a:t>
            </a:r>
            <a:r>
              <a:rPr kumimoji="0" lang="en-US" altLang="en-US" sz="1600" b="0" i="0" u="none" strike="noStrike" cap="none" normalizeH="0" baseline="0" dirty="0">
                <a:ln>
                  <a:noFill/>
                </a:ln>
                <a:solidFill>
                  <a:srgbClr val="008200"/>
                </a:solidFill>
                <a:effectLst/>
                <a:latin typeface="Consolas" panose="020B0609020204030204" pitchFamily="49" charset="0"/>
              </a:rPr>
              <a:t>[</a:t>
            </a:r>
            <a:r>
              <a:rPr kumimoji="0" lang="en-US" altLang="en-US" sz="1600" b="0" i="0" u="none" strike="noStrike" cap="none" normalizeH="0" baseline="0" dirty="0" err="1">
                <a:ln>
                  <a:noFill/>
                </a:ln>
                <a:solidFill>
                  <a:srgbClr val="008200"/>
                </a:solidFill>
                <a:effectLst/>
                <a:latin typeface="Consolas" panose="020B0609020204030204" pitchFamily="49" charset="0"/>
              </a:rPr>
              <a:t>l..r</a:t>
            </a:r>
            <a:r>
              <a:rPr kumimoji="0" lang="en-US" altLang="en-US" sz="1600" b="0" i="0" u="none" strike="noStrike" cap="none" normalizeH="0" baseline="0" dirty="0">
                <a:ln>
                  <a:noFill/>
                </a:ln>
                <a:solidFill>
                  <a:srgbClr val="008200"/>
                </a:solidFill>
                <a:effectLst/>
                <a:latin typeface="Consolas" panose="020B0609020204030204" pitchFamily="49" charset="0"/>
              </a:rPr>
              <a:t>] using</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merge()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void</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sort(</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000000"/>
                </a:solidFill>
                <a:effectLst/>
                <a:latin typeface="Consolas" panose="020B0609020204030204" pitchFamily="49" charset="0"/>
              </a:rPr>
              <a:t>[] </a:t>
            </a:r>
            <a:r>
              <a:rPr kumimoji="0" lang="en-US" altLang="en-US" sz="1600" b="0" i="0" u="none" strike="noStrike" cap="none" normalizeH="0" baseline="0" dirty="0" err="1">
                <a:ln>
                  <a:noFill/>
                </a:ln>
                <a:solidFill>
                  <a:srgbClr val="000000"/>
                </a:solidFill>
                <a:effectLst/>
                <a:latin typeface="Consolas" panose="020B0609020204030204" pitchFamily="49" charset="0"/>
              </a:rPr>
              <a:t>arr</a:t>
            </a:r>
            <a:r>
              <a:rPr kumimoji="0" lang="en-US" altLang="en-US" sz="1600" b="0" i="0" u="none" strike="noStrike" cap="none" normalizeH="0" baseline="0" dirty="0">
                <a:ln>
                  <a:noFill/>
                </a:ln>
                <a:solidFill>
                  <a:srgbClr val="000000"/>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l,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if</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(l &lt; r) {</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Find the middle</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point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1" i="0" u="none" strike="noStrike" cap="none" normalizeH="0" baseline="0" dirty="0">
                <a:ln>
                  <a:noFill/>
                </a:ln>
                <a:solidFill>
                  <a:srgbClr val="006699"/>
                </a:solidFill>
                <a:effectLst/>
                <a:latin typeface="Consolas" panose="020B0609020204030204" pitchFamily="49" charset="0"/>
              </a:rPr>
              <a:t>int</a:t>
            </a: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m = l+ (r-l)/2;</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Sort first and</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second halves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sort(</a:t>
            </a:r>
            <a:r>
              <a:rPr kumimoji="0" lang="en-US" altLang="en-US" sz="1600" b="0" i="0" u="none" strike="noStrike" cap="none" normalizeH="0" baseline="0" dirty="0" err="1">
                <a:ln>
                  <a:noFill/>
                </a:ln>
                <a:solidFill>
                  <a:srgbClr val="000000"/>
                </a:solidFill>
                <a:effectLst/>
                <a:latin typeface="Consolas" panose="020B0609020204030204" pitchFamily="49" charset="0"/>
              </a:rPr>
              <a:t>arr</a:t>
            </a:r>
            <a:r>
              <a:rPr kumimoji="0" lang="en-US" altLang="en-US" sz="1600" b="0" i="0" u="none" strike="noStrike" cap="none" normalizeH="0" baseline="0" dirty="0">
                <a:ln>
                  <a:noFill/>
                </a:ln>
                <a:solidFill>
                  <a:srgbClr val="000000"/>
                </a:solidFill>
                <a:effectLst/>
                <a:latin typeface="Consolas" panose="020B0609020204030204" pitchFamily="49" charset="0"/>
              </a:rPr>
              <a:t>, l, m);</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sort(</a:t>
            </a:r>
            <a:r>
              <a:rPr kumimoji="0" lang="en-US" altLang="en-US" sz="1600" b="0" i="0" u="none" strike="noStrike" cap="none" normalizeH="0" baseline="0" dirty="0" err="1">
                <a:ln>
                  <a:noFill/>
                </a:ln>
                <a:solidFill>
                  <a:srgbClr val="000000"/>
                </a:solidFill>
                <a:effectLst/>
                <a:latin typeface="Consolas" panose="020B0609020204030204" pitchFamily="49" charset="0"/>
              </a:rPr>
              <a:t>arr</a:t>
            </a:r>
            <a:r>
              <a:rPr kumimoji="0" lang="en-US" altLang="en-US" sz="1600" b="0" i="0" u="none" strike="noStrike" cap="none" normalizeH="0" baseline="0" dirty="0">
                <a:ln>
                  <a:noFill/>
                </a:ln>
                <a:solidFill>
                  <a:srgbClr val="000000"/>
                </a:solidFill>
                <a:effectLst/>
                <a:latin typeface="Consolas" panose="020B0609020204030204" pitchFamily="49" charset="0"/>
              </a:rPr>
              <a:t>, m + 1, 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8200"/>
                </a:solidFill>
                <a:effectLst/>
                <a:latin typeface="Consolas" panose="020B0609020204030204" pitchFamily="49" charset="0"/>
              </a:rPr>
              <a:t>// Merge the sorted halves</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merge(</a:t>
            </a:r>
            <a:r>
              <a:rPr kumimoji="0" lang="en-US" altLang="en-US" sz="1600" b="0" i="0" u="none" strike="noStrike" cap="none" normalizeH="0" baseline="0" dirty="0" err="1">
                <a:ln>
                  <a:noFill/>
                </a:ln>
                <a:solidFill>
                  <a:srgbClr val="000000"/>
                </a:solidFill>
                <a:effectLst/>
                <a:latin typeface="Consolas" panose="020B0609020204030204" pitchFamily="49" charset="0"/>
              </a:rPr>
              <a:t>arr</a:t>
            </a:r>
            <a:r>
              <a:rPr kumimoji="0" lang="en-US" altLang="en-US" sz="1600" b="0" i="0" u="none" strike="noStrike" cap="none" normalizeH="0" baseline="0" dirty="0">
                <a:ln>
                  <a:noFill/>
                </a:ln>
                <a:solidFill>
                  <a:srgbClr val="000000"/>
                </a:solidFill>
                <a:effectLst/>
                <a:latin typeface="Consolas" panose="020B0609020204030204" pitchFamily="49" charset="0"/>
              </a:rPr>
              <a:t>, l, m, r);</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73239"/>
                </a:solidFill>
                <a:effectLst/>
                <a:latin typeface="Consolas" panose="020B0609020204030204" pitchFamily="49" charset="0"/>
              </a:rPr>
              <a:t>    </a:t>
            </a:r>
            <a:r>
              <a:rPr kumimoji="0" lang="en-US" altLang="en-US" sz="1600" b="0" i="0" u="none" strike="noStrike" cap="none" normalizeH="0" baseline="0" dirty="0">
                <a:ln>
                  <a:noFill/>
                </a:ln>
                <a:solidFill>
                  <a:srgbClr val="000000"/>
                </a:solidFill>
                <a:effectLst/>
                <a:latin typeface="Consolas" panose="020B0609020204030204" pitchFamily="49"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57B9BB53-4D63-4EDC-B38E-8AD380119838}"/>
              </a:ext>
            </a:extLst>
          </p:cNvPr>
          <p:cNvSpPr>
            <a:spLocks noChangeArrowheads="1"/>
          </p:cNvSpPr>
          <p:nvPr/>
        </p:nvSpPr>
        <p:spPr bwMode="auto">
          <a:xfrm>
            <a:off x="6195394" y="2710249"/>
            <a:ext cx="5519528"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1" i="0" u="none" strike="noStrike" cap="none" normalizeH="0" baseline="0" dirty="0">
                <a:ln>
                  <a:noFill/>
                </a:ln>
                <a:solidFill>
                  <a:srgbClr val="006699"/>
                </a:solidFill>
                <a:effectLst/>
                <a:latin typeface="Consolas" panose="020B0609020204030204" pitchFamily="49" charset="0"/>
              </a:rPr>
              <a:t>static</a:t>
            </a: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1" i="0" u="none" strike="noStrike" cap="none" normalizeH="0" baseline="0" dirty="0">
                <a:ln>
                  <a:noFill/>
                </a:ln>
                <a:solidFill>
                  <a:srgbClr val="006699"/>
                </a:solidFill>
                <a:effectLst/>
                <a:latin typeface="Consolas" panose="020B0609020204030204" pitchFamily="49" charset="0"/>
              </a:rPr>
              <a:t>void</a:t>
            </a: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0" i="0" u="none" strike="noStrike" cap="none" normalizeH="0" baseline="0" dirty="0" err="1">
                <a:ln>
                  <a:noFill/>
                </a:ln>
                <a:solidFill>
                  <a:srgbClr val="000000"/>
                </a:solidFill>
                <a:effectLst/>
                <a:latin typeface="Consolas" panose="020B0609020204030204" pitchFamily="49" charset="0"/>
              </a:rPr>
              <a:t>printArray</a:t>
            </a:r>
            <a:r>
              <a:rPr kumimoji="0" lang="en-US" altLang="en-US" b="0" i="0" u="none" strike="noStrike" cap="none" normalizeH="0" baseline="0" dirty="0">
                <a:ln>
                  <a:noFill/>
                </a:ln>
                <a:solidFill>
                  <a:srgbClr val="000000"/>
                </a:solidFill>
                <a:effectLst/>
                <a:latin typeface="Consolas" panose="020B0609020204030204" pitchFamily="49" charset="0"/>
              </a:rPr>
              <a:t>(</a:t>
            </a:r>
            <a:r>
              <a:rPr kumimoji="0" lang="en-US" altLang="en-US" b="1" i="0" u="none" strike="noStrike" cap="none" normalizeH="0" baseline="0" dirty="0">
                <a:ln>
                  <a:noFill/>
                </a:ln>
                <a:solidFill>
                  <a:srgbClr val="006699"/>
                </a:solidFill>
                <a:effectLst/>
                <a:latin typeface="Consolas" panose="020B0609020204030204" pitchFamily="49" charset="0"/>
              </a:rPr>
              <a:t>int</a:t>
            </a:r>
            <a:r>
              <a:rPr kumimoji="0" lang="en-US" altLang="en-US" b="0" i="0" u="none" strike="noStrike" cap="none" normalizeH="0" baseline="0" dirty="0">
                <a:ln>
                  <a:noFill/>
                </a:ln>
                <a:solidFill>
                  <a:srgbClr val="000000"/>
                </a:solidFill>
                <a:effectLst/>
                <a:latin typeface="Consolas" panose="020B0609020204030204" pitchFamily="49" charset="0"/>
              </a:rPr>
              <a:t>[] </a:t>
            </a:r>
            <a:r>
              <a:rPr kumimoji="0" lang="en-US" altLang="en-US" b="0" i="0" u="none" strike="noStrike" cap="none" normalizeH="0" baseline="0" dirty="0" err="1">
                <a:ln>
                  <a:noFill/>
                </a:ln>
                <a:solidFill>
                  <a:srgbClr val="000000"/>
                </a:solidFill>
                <a:effectLst/>
                <a:latin typeface="Consolas" panose="020B0609020204030204" pitchFamily="49" charset="0"/>
              </a:rPr>
              <a:t>arr</a:t>
            </a:r>
            <a:r>
              <a:rPr kumimoji="0" lang="en-US" altLang="en-US" b="0" i="0" u="none" strike="noStrike" cap="none" normalizeH="0" baseline="0" dirty="0">
                <a:ln>
                  <a:noFill/>
                </a:ln>
                <a:solidFill>
                  <a:srgbClr val="000000"/>
                </a:solidFill>
                <a:effectLst/>
                <a:latin typeface="Consolas" panose="020B0609020204030204" pitchFamily="49"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0" i="0" u="none" strike="noStrike" cap="none" normalizeH="0" baseline="0" dirty="0">
                <a:ln>
                  <a:noFill/>
                </a:ln>
                <a:solidFill>
                  <a:srgbClr val="000000"/>
                </a:solidFill>
                <a:effectLst/>
                <a:latin typeface="Consolas" panose="020B0609020204030204" pitchFamily="49"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1" i="0" u="none" strike="noStrike" cap="none" normalizeH="0" baseline="0" dirty="0">
                <a:ln>
                  <a:noFill/>
                </a:ln>
                <a:solidFill>
                  <a:srgbClr val="006699"/>
                </a:solidFill>
                <a:effectLst/>
                <a:latin typeface="Consolas" panose="020B0609020204030204" pitchFamily="49" charset="0"/>
              </a:rPr>
              <a:t>int</a:t>
            </a: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0" i="0" u="none" strike="noStrike" cap="none" normalizeH="0" baseline="0" dirty="0">
                <a:ln>
                  <a:noFill/>
                </a:ln>
                <a:solidFill>
                  <a:srgbClr val="000000"/>
                </a:solidFill>
                <a:effectLst/>
                <a:latin typeface="Consolas" panose="020B0609020204030204" pitchFamily="49" charset="0"/>
              </a:rPr>
              <a:t>n = </a:t>
            </a:r>
            <a:r>
              <a:rPr kumimoji="0" lang="en-US" altLang="en-US" b="0" i="0" u="none" strike="noStrike" cap="none" normalizeH="0" baseline="0" dirty="0" err="1">
                <a:ln>
                  <a:noFill/>
                </a:ln>
                <a:solidFill>
                  <a:srgbClr val="000000"/>
                </a:solidFill>
                <a:effectLst/>
                <a:latin typeface="Consolas" panose="020B0609020204030204" pitchFamily="49" charset="0"/>
              </a:rPr>
              <a:t>arr.Length</a:t>
            </a:r>
            <a:r>
              <a:rPr kumimoji="0" lang="en-US" altLang="en-US" b="0" i="0" u="none" strike="noStrike" cap="none" normalizeH="0" baseline="0" dirty="0">
                <a:ln>
                  <a:noFill/>
                </a:ln>
                <a:solidFill>
                  <a:srgbClr val="000000"/>
                </a:solidFill>
                <a:effectLst/>
                <a:latin typeface="Consolas" panose="020B0609020204030204" pitchFamily="49"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1" i="0" u="none" strike="noStrike" cap="none" normalizeH="0" baseline="0" dirty="0">
                <a:ln>
                  <a:noFill/>
                </a:ln>
                <a:solidFill>
                  <a:srgbClr val="006699"/>
                </a:solidFill>
                <a:effectLst/>
                <a:latin typeface="Consolas" panose="020B0609020204030204" pitchFamily="49" charset="0"/>
              </a:rPr>
              <a:t>for</a:t>
            </a: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0" i="0" u="none" strike="noStrike" cap="none" normalizeH="0" baseline="0" dirty="0">
                <a:ln>
                  <a:noFill/>
                </a:ln>
                <a:solidFill>
                  <a:srgbClr val="000000"/>
                </a:solidFill>
                <a:effectLst/>
                <a:latin typeface="Consolas" panose="020B0609020204030204" pitchFamily="49" charset="0"/>
              </a:rPr>
              <a:t>(</a:t>
            </a:r>
            <a:r>
              <a:rPr kumimoji="0" lang="en-US" altLang="en-US" b="1" i="0" u="none" strike="noStrike" cap="none" normalizeH="0" baseline="0" dirty="0">
                <a:ln>
                  <a:noFill/>
                </a:ln>
                <a:solidFill>
                  <a:srgbClr val="006699"/>
                </a:solidFill>
                <a:effectLst/>
                <a:latin typeface="Consolas" panose="020B0609020204030204" pitchFamily="49" charset="0"/>
              </a:rPr>
              <a:t>int</a:t>
            </a: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0" i="0" u="none" strike="noStrike" cap="none" normalizeH="0" baseline="0" dirty="0" err="1">
                <a:ln>
                  <a:noFill/>
                </a:ln>
                <a:solidFill>
                  <a:srgbClr val="000000"/>
                </a:solidFill>
                <a:effectLst/>
                <a:latin typeface="Consolas" panose="020B0609020204030204" pitchFamily="49" charset="0"/>
              </a:rPr>
              <a:t>i</a:t>
            </a:r>
            <a:r>
              <a:rPr kumimoji="0" lang="en-US" altLang="en-US" b="0" i="0" u="none" strike="noStrike" cap="none" normalizeH="0" baseline="0" dirty="0">
                <a:ln>
                  <a:noFill/>
                </a:ln>
                <a:solidFill>
                  <a:srgbClr val="000000"/>
                </a:solidFill>
                <a:effectLst/>
                <a:latin typeface="Consolas" panose="020B0609020204030204" pitchFamily="49" charset="0"/>
              </a:rPr>
              <a:t> = 0; </a:t>
            </a:r>
            <a:r>
              <a:rPr kumimoji="0" lang="en-US" altLang="en-US" b="0" i="0" u="none" strike="noStrike" cap="none" normalizeH="0" baseline="0" dirty="0" err="1">
                <a:ln>
                  <a:noFill/>
                </a:ln>
                <a:solidFill>
                  <a:srgbClr val="000000"/>
                </a:solidFill>
                <a:effectLst/>
                <a:latin typeface="Consolas" panose="020B0609020204030204" pitchFamily="49" charset="0"/>
              </a:rPr>
              <a:t>i</a:t>
            </a:r>
            <a:r>
              <a:rPr kumimoji="0" lang="en-US" altLang="en-US" b="0" i="0" u="none" strike="noStrike" cap="none" normalizeH="0" baseline="0" dirty="0">
                <a:ln>
                  <a:noFill/>
                </a:ln>
                <a:solidFill>
                  <a:srgbClr val="000000"/>
                </a:solidFill>
                <a:effectLst/>
                <a:latin typeface="Consolas" panose="020B0609020204030204" pitchFamily="49" charset="0"/>
              </a:rPr>
              <a:t> &lt; n; ++</a:t>
            </a:r>
            <a:r>
              <a:rPr kumimoji="0" lang="en-US" altLang="en-US" b="0" i="0" u="none" strike="noStrike" cap="none" normalizeH="0" baseline="0" dirty="0" err="1">
                <a:ln>
                  <a:noFill/>
                </a:ln>
                <a:solidFill>
                  <a:srgbClr val="000000"/>
                </a:solidFill>
                <a:effectLst/>
                <a:latin typeface="Consolas" panose="020B0609020204030204" pitchFamily="49" charset="0"/>
              </a:rPr>
              <a:t>i</a:t>
            </a:r>
            <a:r>
              <a:rPr kumimoji="0" lang="en-US" altLang="en-US" b="0" i="0" u="none" strike="noStrike" cap="none" normalizeH="0" baseline="0" dirty="0">
                <a:ln>
                  <a:noFill/>
                </a:ln>
                <a:solidFill>
                  <a:srgbClr val="000000"/>
                </a:solidFill>
                <a:effectLst/>
                <a:latin typeface="Consolas" panose="020B0609020204030204" pitchFamily="49"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0" i="0" u="none" strike="noStrike" cap="none" normalizeH="0" baseline="0" dirty="0" err="1">
                <a:ln>
                  <a:noFill/>
                </a:ln>
                <a:solidFill>
                  <a:srgbClr val="000000"/>
                </a:solidFill>
                <a:effectLst/>
                <a:latin typeface="Consolas" panose="020B0609020204030204" pitchFamily="49" charset="0"/>
              </a:rPr>
              <a:t>Console.Write</a:t>
            </a:r>
            <a:r>
              <a:rPr kumimoji="0" lang="en-US" altLang="en-US" b="0" i="0" u="none" strike="noStrike" cap="none" normalizeH="0" baseline="0" dirty="0">
                <a:ln>
                  <a:noFill/>
                </a:ln>
                <a:solidFill>
                  <a:srgbClr val="000000"/>
                </a:solidFill>
                <a:effectLst/>
                <a:latin typeface="Consolas" panose="020B0609020204030204" pitchFamily="49" charset="0"/>
              </a:rPr>
              <a:t>(</a:t>
            </a:r>
            <a:r>
              <a:rPr kumimoji="0" lang="en-US" altLang="en-US" b="0" i="0" u="none" strike="noStrike" cap="none" normalizeH="0" baseline="0" dirty="0" err="1">
                <a:ln>
                  <a:noFill/>
                </a:ln>
                <a:solidFill>
                  <a:srgbClr val="000000"/>
                </a:solidFill>
                <a:effectLst/>
                <a:latin typeface="Consolas" panose="020B0609020204030204" pitchFamily="49" charset="0"/>
              </a:rPr>
              <a:t>arr</a:t>
            </a:r>
            <a:r>
              <a:rPr kumimoji="0" lang="en-US" altLang="en-US" b="0" i="0" u="none" strike="noStrike" cap="none" normalizeH="0" baseline="0" dirty="0">
                <a:ln>
                  <a:noFill/>
                </a:ln>
                <a:solidFill>
                  <a:srgbClr val="000000"/>
                </a:solidFill>
                <a:effectLst/>
                <a:latin typeface="Consolas" panose="020B0609020204030204" pitchFamily="49" charset="0"/>
              </a:rPr>
              <a:t>[</a:t>
            </a:r>
            <a:r>
              <a:rPr kumimoji="0" lang="en-US" altLang="en-US" b="0" i="0" u="none" strike="noStrike" cap="none" normalizeH="0" baseline="0" dirty="0" err="1">
                <a:ln>
                  <a:noFill/>
                </a:ln>
                <a:solidFill>
                  <a:srgbClr val="000000"/>
                </a:solidFill>
                <a:effectLst/>
                <a:latin typeface="Consolas" panose="020B0609020204030204" pitchFamily="49" charset="0"/>
              </a:rPr>
              <a:t>i</a:t>
            </a:r>
            <a:r>
              <a:rPr kumimoji="0" lang="en-US" altLang="en-US" b="0" i="0" u="none" strike="noStrike" cap="none" normalizeH="0" baseline="0" dirty="0">
                <a:ln>
                  <a:noFill/>
                </a:ln>
                <a:solidFill>
                  <a:srgbClr val="000000"/>
                </a:solidFill>
                <a:effectLst/>
                <a:latin typeface="Consolas" panose="020B0609020204030204" pitchFamily="49" charset="0"/>
              </a:rPr>
              <a:t>] + </a:t>
            </a:r>
            <a:r>
              <a:rPr kumimoji="0" lang="en-US" altLang="en-US" b="0" i="0" u="none" strike="noStrike" cap="none" normalizeH="0" baseline="0" dirty="0">
                <a:ln>
                  <a:noFill/>
                </a:ln>
                <a:solidFill>
                  <a:srgbClr val="0000FF"/>
                </a:solidFill>
                <a:effectLst/>
                <a:latin typeface="Consolas" panose="020B0609020204030204" pitchFamily="49" charset="0"/>
              </a:rPr>
              <a:t>" "</a:t>
            </a:r>
            <a:r>
              <a:rPr kumimoji="0" lang="en-US" altLang="en-US" b="0" i="0" u="none" strike="noStrike" cap="none" normalizeH="0" baseline="0" dirty="0">
                <a:ln>
                  <a:noFill/>
                </a:ln>
                <a:solidFill>
                  <a:srgbClr val="000000"/>
                </a:solidFill>
                <a:effectLst/>
                <a:latin typeface="Consolas" panose="020B0609020204030204" pitchFamily="49"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0" i="0" u="none" strike="noStrike" cap="none" normalizeH="0" baseline="0" dirty="0" err="1">
                <a:ln>
                  <a:noFill/>
                </a:ln>
                <a:solidFill>
                  <a:srgbClr val="000000"/>
                </a:solidFill>
                <a:effectLst/>
                <a:latin typeface="Consolas" panose="020B0609020204030204" pitchFamily="49" charset="0"/>
              </a:rPr>
              <a:t>Console.WriteLine</a:t>
            </a:r>
            <a:r>
              <a:rPr kumimoji="0" lang="en-US" altLang="en-US" b="0" i="0" u="none" strike="noStrike" cap="none" normalizeH="0" baseline="0" dirty="0">
                <a:ln>
                  <a:noFill/>
                </a:ln>
                <a:solidFill>
                  <a:srgbClr val="000000"/>
                </a:solidFill>
                <a:effectLst/>
                <a:latin typeface="Consolas" panose="020B0609020204030204" pitchFamily="49" charset="0"/>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73239"/>
                </a:solidFill>
                <a:effectLst/>
                <a:latin typeface="Consolas" panose="020B0609020204030204" pitchFamily="49" charset="0"/>
              </a:rPr>
              <a:t>    </a:t>
            </a:r>
            <a:r>
              <a:rPr kumimoji="0" lang="en-US" altLang="en-US" b="0" i="0" u="none" strike="noStrike" cap="none" normalizeH="0" baseline="0" dirty="0">
                <a:ln>
                  <a:noFill/>
                </a:ln>
                <a:solidFill>
                  <a:srgbClr val="000000"/>
                </a:solidFill>
                <a:effectLst/>
                <a:latin typeface="Consolas" panose="020B0609020204030204" pitchFamily="49" charset="0"/>
              </a:rPr>
              <a:t>}</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4643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sp>
        <p:nvSpPr>
          <p:cNvPr id="3" name="Rectangle 1">
            <a:extLst>
              <a:ext uri="{FF2B5EF4-FFF2-40B4-BE49-F238E27FC236}">
                <a16:creationId xmlns:a16="http://schemas.microsoft.com/office/drawing/2014/main" id="{EE65B95F-2412-4A3F-8E65-FA4C59543AD6}"/>
              </a:ext>
            </a:extLst>
          </p:cNvPr>
          <p:cNvSpPr>
            <a:spLocks noChangeArrowheads="1"/>
          </p:cNvSpPr>
          <p:nvPr/>
        </p:nvSpPr>
        <p:spPr bwMode="auto">
          <a:xfrm>
            <a:off x="1139687" y="1639817"/>
            <a:ext cx="6228521" cy="27699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a:ln>
                  <a:noFill/>
                </a:ln>
                <a:solidFill>
                  <a:srgbClr val="006699"/>
                </a:solidFill>
                <a:effectLst/>
                <a:latin typeface="Consolas" panose="020B0609020204030204" pitchFamily="49" charset="0"/>
              </a:rPr>
              <a:t>public</a:t>
            </a: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1" i="0" u="none" strike="noStrike" cap="none" normalizeH="0" baseline="0">
                <a:ln>
                  <a:noFill/>
                </a:ln>
                <a:solidFill>
                  <a:srgbClr val="006699"/>
                </a:solidFill>
                <a:effectLst/>
                <a:latin typeface="Consolas" panose="020B0609020204030204" pitchFamily="49" charset="0"/>
              </a:rPr>
              <a:t>static</a:t>
            </a: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1" i="0" u="none" strike="noStrike" cap="none" normalizeH="0" baseline="0">
                <a:ln>
                  <a:noFill/>
                </a:ln>
                <a:solidFill>
                  <a:srgbClr val="006699"/>
                </a:solidFill>
                <a:effectLst/>
                <a:latin typeface="Consolas" panose="020B0609020204030204" pitchFamily="49" charset="0"/>
              </a:rPr>
              <a:t>void</a:t>
            </a: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0" i="0" u="none" strike="noStrike" cap="none" normalizeH="0" baseline="0">
                <a:ln>
                  <a:noFill/>
                </a:ln>
                <a:solidFill>
                  <a:srgbClr val="000000"/>
                </a:solidFill>
                <a:effectLst/>
                <a:latin typeface="Consolas" panose="020B0609020204030204" pitchFamily="49" charset="0"/>
              </a:rPr>
              <a:t>Main(String[] args)</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0" i="0" u="none" strike="noStrike" cap="none" normalizeH="0" baseline="0">
                <a:ln>
                  <a:noFill/>
                </a:ln>
                <a:solidFill>
                  <a:srgbClr val="000000"/>
                </a:solidFill>
                <a:effectLst/>
                <a:latin typeface="Consolas" panose="020B0609020204030204" pitchFamily="49" charset="0"/>
              </a:rPr>
              <a:t>{</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1" i="0" u="none" strike="noStrike" cap="none" normalizeH="0" baseline="0">
                <a:ln>
                  <a:noFill/>
                </a:ln>
                <a:solidFill>
                  <a:srgbClr val="006699"/>
                </a:solidFill>
                <a:effectLst/>
                <a:latin typeface="Consolas" panose="020B0609020204030204" pitchFamily="49" charset="0"/>
              </a:rPr>
              <a:t>int</a:t>
            </a:r>
            <a:r>
              <a:rPr kumimoji="0" lang="en-US" altLang="en-US" b="0" i="0" u="none" strike="noStrike" cap="none" normalizeH="0" baseline="0">
                <a:ln>
                  <a:noFill/>
                </a:ln>
                <a:solidFill>
                  <a:srgbClr val="000000"/>
                </a:solidFill>
                <a:effectLst/>
                <a:latin typeface="Consolas" panose="020B0609020204030204" pitchFamily="49" charset="0"/>
              </a:rPr>
              <a:t>[] arr = { 12, 11, 13, 5, 6, 7 };</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0" i="0" u="none" strike="noStrike" cap="none" normalizeH="0" baseline="0">
                <a:ln>
                  <a:noFill/>
                </a:ln>
                <a:solidFill>
                  <a:srgbClr val="000000"/>
                </a:solidFill>
                <a:effectLst/>
                <a:latin typeface="Consolas" panose="020B0609020204030204" pitchFamily="49" charset="0"/>
              </a:rPr>
              <a:t>Console.WriteLine(</a:t>
            </a:r>
            <a:r>
              <a:rPr kumimoji="0" lang="en-US" altLang="en-US" b="0" i="0" u="none" strike="noStrike" cap="none" normalizeH="0" baseline="0">
                <a:ln>
                  <a:noFill/>
                </a:ln>
                <a:solidFill>
                  <a:srgbClr val="0000FF"/>
                </a:solidFill>
                <a:effectLst/>
                <a:latin typeface="Consolas" panose="020B0609020204030204" pitchFamily="49" charset="0"/>
              </a:rPr>
              <a:t>"Given Array"</a:t>
            </a:r>
            <a:r>
              <a:rPr kumimoji="0" lang="en-US" altLang="en-US" b="0" i="0" u="none" strike="noStrike" cap="none" normalizeH="0" baseline="0">
                <a:ln>
                  <a:noFill/>
                </a:ln>
                <a:solidFill>
                  <a:srgbClr val="000000"/>
                </a:solidFill>
                <a:effectLst/>
                <a:latin typeface="Consolas" panose="020B0609020204030204" pitchFamily="49" charset="0"/>
              </a:rPr>
              <a:t>);</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0" i="0" u="none" strike="noStrike" cap="none" normalizeH="0" baseline="0">
                <a:ln>
                  <a:noFill/>
                </a:ln>
                <a:solidFill>
                  <a:srgbClr val="000000"/>
                </a:solidFill>
                <a:effectLst/>
                <a:latin typeface="Consolas" panose="020B0609020204030204" pitchFamily="49" charset="0"/>
              </a:rPr>
              <a:t>printArray(arr);</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0" i="0" u="none" strike="noStrike" cap="none" normalizeH="0" baseline="0">
                <a:ln>
                  <a:noFill/>
                </a:ln>
                <a:solidFill>
                  <a:srgbClr val="000000"/>
                </a:solidFill>
                <a:effectLst/>
                <a:latin typeface="Consolas" panose="020B0609020204030204" pitchFamily="49" charset="0"/>
              </a:rPr>
              <a:t>MergeSort ob = </a:t>
            </a:r>
            <a:r>
              <a:rPr kumimoji="0" lang="en-US" altLang="en-US" b="1" i="0" u="none" strike="noStrike" cap="none" normalizeH="0" baseline="0">
                <a:ln>
                  <a:noFill/>
                </a:ln>
                <a:solidFill>
                  <a:srgbClr val="006699"/>
                </a:solidFill>
                <a:effectLst/>
                <a:latin typeface="Consolas" panose="020B0609020204030204" pitchFamily="49" charset="0"/>
              </a:rPr>
              <a:t>new</a:t>
            </a: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0" i="0" u="none" strike="noStrike" cap="none" normalizeH="0" baseline="0">
                <a:ln>
                  <a:noFill/>
                </a:ln>
                <a:solidFill>
                  <a:srgbClr val="000000"/>
                </a:solidFill>
                <a:effectLst/>
                <a:latin typeface="Consolas" panose="020B0609020204030204" pitchFamily="49" charset="0"/>
              </a:rPr>
              <a:t>MergeSort();</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0" i="0" u="none" strike="noStrike" cap="none" normalizeH="0" baseline="0">
                <a:ln>
                  <a:noFill/>
                </a:ln>
                <a:solidFill>
                  <a:srgbClr val="000000"/>
                </a:solidFill>
                <a:effectLst/>
                <a:latin typeface="Consolas" panose="020B0609020204030204" pitchFamily="49" charset="0"/>
              </a:rPr>
              <a:t>ob.sort(arr, 0, arr.Length - 1);</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0" i="0" u="none" strike="noStrike" cap="none" normalizeH="0" baseline="0">
                <a:ln>
                  <a:noFill/>
                </a:ln>
                <a:solidFill>
                  <a:srgbClr val="000000"/>
                </a:solidFill>
                <a:effectLst/>
                <a:latin typeface="Consolas" panose="020B0609020204030204" pitchFamily="49" charset="0"/>
              </a:rPr>
              <a:t>Console.WriteLine(</a:t>
            </a:r>
            <a:r>
              <a:rPr kumimoji="0" lang="en-US" altLang="en-US" b="0" i="0" u="none" strike="noStrike" cap="none" normalizeH="0" baseline="0">
                <a:ln>
                  <a:noFill/>
                </a:ln>
                <a:solidFill>
                  <a:srgbClr val="0000FF"/>
                </a:solidFill>
                <a:effectLst/>
                <a:latin typeface="Consolas" panose="020B0609020204030204" pitchFamily="49" charset="0"/>
              </a:rPr>
              <a:t>"\nSorted array"</a:t>
            </a:r>
            <a:r>
              <a:rPr kumimoji="0" lang="en-US" altLang="en-US" b="0" i="0" u="none" strike="noStrike" cap="none" normalizeH="0" baseline="0">
                <a:ln>
                  <a:noFill/>
                </a:ln>
                <a:solidFill>
                  <a:srgbClr val="000000"/>
                </a:solidFill>
                <a:effectLst/>
                <a:latin typeface="Consolas" panose="020B0609020204030204" pitchFamily="49" charset="0"/>
              </a:rPr>
              <a:t>);</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0" i="0" u="none" strike="noStrike" cap="none" normalizeH="0" baseline="0">
                <a:ln>
                  <a:noFill/>
                </a:ln>
                <a:solidFill>
                  <a:srgbClr val="000000"/>
                </a:solidFill>
                <a:effectLst/>
                <a:latin typeface="Consolas" panose="020B0609020204030204" pitchFamily="49" charset="0"/>
              </a:rPr>
              <a:t>printArray(arr);</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273239"/>
                </a:solidFill>
                <a:effectLst/>
                <a:latin typeface="Consolas" panose="020B0609020204030204" pitchFamily="49" charset="0"/>
              </a:rPr>
              <a:t>    </a:t>
            </a:r>
            <a:r>
              <a:rPr kumimoji="0" lang="en-US" altLang="en-US" b="0" i="0" u="none" strike="noStrike" cap="none" normalizeH="0" baseline="0">
                <a:ln>
                  <a:noFill/>
                </a:ln>
                <a:solidFill>
                  <a:srgbClr val="000000"/>
                </a:solidFill>
                <a:effectLst/>
                <a:latin typeface="Consolas" panose="020B0609020204030204" pitchFamily="49" charset="0"/>
              </a:rPr>
              <a:t>}</a:t>
            </a:r>
            <a:endParaRPr kumimoji="0" lang="en-US" altLang="en-US" sz="3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731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 TASKS</a:t>
            </a:r>
          </a:p>
        </p:txBody>
      </p:sp>
      <p:sp>
        <p:nvSpPr>
          <p:cNvPr id="3" name="Rectangle 1">
            <a:extLst>
              <a:ext uri="{FF2B5EF4-FFF2-40B4-BE49-F238E27FC236}">
                <a16:creationId xmlns:a16="http://schemas.microsoft.com/office/drawing/2014/main" id="{EE65B95F-2412-4A3F-8E65-FA4C59543AD6}"/>
              </a:ext>
            </a:extLst>
          </p:cNvPr>
          <p:cNvSpPr>
            <a:spLocks noChangeArrowheads="1"/>
          </p:cNvSpPr>
          <p:nvPr/>
        </p:nvSpPr>
        <p:spPr bwMode="auto">
          <a:xfrm>
            <a:off x="1086679" y="2921917"/>
            <a:ext cx="9342783" cy="14157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lvl="1" indent="0" algn="just">
              <a:buNone/>
            </a:pPr>
            <a:endParaRPr lang="en-US" sz="3600" dirty="0">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2800" dirty="0">
                <a:latin typeface="Times New Roman" panose="02020603050405020304" pitchFamily="18" charset="0"/>
                <a:cs typeface="Times New Roman" panose="02020603050405020304" pitchFamily="18" charset="0"/>
              </a:rPr>
              <a:t>Implement recursive method of merge sort algorithm to sort an array of 10 characters.</a:t>
            </a:r>
          </a:p>
        </p:txBody>
      </p:sp>
    </p:spTree>
    <p:extLst>
      <p:ext uri="{BB962C8B-B14F-4D97-AF65-F5344CB8AC3E}">
        <p14:creationId xmlns:p14="http://schemas.microsoft.com/office/powerpoint/2010/main" val="242177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8503" y="1083397"/>
            <a:ext cx="7823462" cy="3183803"/>
          </a:xfrm>
          <a:noFill/>
        </p:spPr>
        <p:txBody>
          <a:bodyPr/>
          <a:lstStyle/>
          <a:p>
            <a:r>
              <a:rPr lang="en-IN" sz="11500" dirty="0">
                <a:latin typeface="Times New Roman" panose="02020603050405020304" pitchFamily="18" charset="0"/>
                <a:cs typeface="Times New Roman" panose="02020603050405020304" pitchFamily="18" charset="0"/>
              </a:rPr>
              <a:t>Quick Sort</a:t>
            </a:r>
            <a:endParaRPr lang="en-US" sz="115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27389" y="3691152"/>
            <a:ext cx="9777086" cy="2360951"/>
          </a:xfrm>
        </p:spPr>
        <p:txBody>
          <a:bodyPr>
            <a:normAutofit lnSpcReduction="10000"/>
          </a:bodyPr>
          <a:lstStyle/>
          <a:p>
            <a:r>
              <a:rPr lang="en-IN"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Lab No. </a:t>
            </a:r>
            <a:r>
              <a:rPr lang="en-US" altLang="en-IN"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6</a:t>
            </a:r>
            <a:endParaRPr lang="en-IN" sz="36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endParaRPr lang="en-IN" dirty="0">
              <a:latin typeface="Times New Roman" panose="02020603050405020304" pitchFamily="18" charset="0"/>
              <a:ea typeface="Tahoma" panose="020B0604030504040204" pitchFamily="34" charset="0"/>
              <a:cs typeface="Times New Roman" panose="02020603050405020304" pitchFamily="18" charset="0"/>
            </a:endParaRPr>
          </a:p>
          <a:p>
            <a:endParaRPr lang="en-IN" dirty="0">
              <a:latin typeface="Times New Roman" panose="02020603050405020304" pitchFamily="18" charset="0"/>
              <a:ea typeface="Tahoma" panose="020B0604030504040204" pitchFamily="34" charset="0"/>
              <a:cs typeface="Times New Roman" panose="02020603050405020304" pitchFamily="18" charset="0"/>
            </a:endParaRPr>
          </a:p>
          <a:p>
            <a:endParaRPr lang="en-IN" dirty="0">
              <a:latin typeface="Times New Roman" panose="02020603050405020304" pitchFamily="18" charset="0"/>
              <a:ea typeface="Tahoma" panose="020B0604030504040204" pitchFamily="34" charset="0"/>
              <a:cs typeface="Times New Roman" panose="02020603050405020304" pitchFamily="18" charset="0"/>
            </a:endParaRPr>
          </a:p>
          <a:p>
            <a:r>
              <a:rPr lang="en-IN"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ENGR. </a:t>
            </a:r>
            <a:r>
              <a:rPr lang="en-US" altLang="en-IN"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SANIYA SHAIKH</a:t>
            </a:r>
          </a:p>
        </p:txBody>
      </p:sp>
      <p:sp>
        <p:nvSpPr>
          <p:cNvPr id="4" name="Footer Placeholder 3"/>
          <p:cNvSpPr>
            <a:spLocks noGrp="1"/>
          </p:cNvSpPr>
          <p:nvPr>
            <p:ph type="ftr" sz="quarter" idx="11"/>
          </p:nvPr>
        </p:nvSpPr>
        <p:spPr>
          <a:xfrm>
            <a:off x="0" y="133173"/>
            <a:ext cx="4114800" cy="345796"/>
          </a:xfrm>
        </p:spPr>
        <p:txBody>
          <a:bodyPr/>
          <a:lstStyle/>
          <a:p>
            <a:r>
              <a:rPr lang="en-US" dirty="0"/>
              <a:t>CSC-221 Data Structures and Algorithm</a:t>
            </a:r>
          </a:p>
          <a:p>
            <a:r>
              <a:rPr lang="en-IN" dirty="0"/>
              <a:t>Bahria University Karachi Campus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QUICKSORT</a:t>
            </a:r>
          </a:p>
        </p:txBody>
      </p:sp>
      <p:sp>
        <p:nvSpPr>
          <p:cNvPr id="3" name="Content Placeholder 2"/>
          <p:cNvSpPr>
            <a:spLocks noGrp="1"/>
          </p:cNvSpPr>
          <p:nvPr>
            <p:ph idx="1"/>
          </p:nvPr>
        </p:nvSpPr>
        <p:spPr/>
        <p:txBody>
          <a:bodyPr>
            <a:normAutofit fontScale="97500"/>
          </a:bodyPr>
          <a:lstStyle/>
          <a:p>
            <a:r>
              <a:rPr lang="en-US"/>
              <a:t>Like Merge Sort, QuickSort is a Divide and Conquer algorithm. It picks an element as pivot and partitions the given array around the picked pivot. There are many different versions of quickSort that pick pivot in different ways.</a:t>
            </a:r>
          </a:p>
          <a:p>
            <a:endParaRPr lang="en-US"/>
          </a:p>
          <a:p>
            <a:r>
              <a:rPr lang="en-US"/>
              <a:t>Always pick first element as pivot.</a:t>
            </a:r>
          </a:p>
          <a:p>
            <a:r>
              <a:rPr lang="en-US"/>
              <a:t>Always pick last element as pivot (implemented below)</a:t>
            </a:r>
          </a:p>
          <a:p>
            <a:r>
              <a:rPr lang="en-US"/>
              <a:t>Pick a random element as pivot.</a:t>
            </a:r>
          </a:p>
          <a:p>
            <a:r>
              <a:rPr lang="en-US"/>
              <a:t>Pick median as pivot.</a:t>
            </a:r>
          </a:p>
          <a:p>
            <a:endParaRPr lang="en-US"/>
          </a:p>
        </p:txBody>
      </p:sp>
      <p:sp>
        <p:nvSpPr>
          <p:cNvPr id="4" name="Footer Placeholder 3"/>
          <p:cNvSpPr>
            <a:spLocks noGrp="1"/>
          </p:cNvSpPr>
          <p:nvPr>
            <p:ph type="ftr" sz="quarter" idx="11"/>
          </p:nvPr>
        </p:nvSpPr>
        <p:spPr/>
        <p:txBody>
          <a:bodyPr/>
          <a:lstStyle/>
          <a:p>
            <a:r>
              <a:rPr lang="en-US"/>
              <a:t>CSC-221 Data Structures and Algorithm Bahria University Karachi Campus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CB5F-C20B-4CC9-BF7D-F47EA86713D1}"/>
              </a:ext>
            </a:extLst>
          </p:cNvPr>
          <p:cNvSpPr>
            <a:spLocks noGrp="1"/>
          </p:cNvSpPr>
          <p:nvPr>
            <p:ph type="title"/>
          </p:nvPr>
        </p:nvSpPr>
        <p:spPr>
          <a:xfrm>
            <a:off x="838200" y="196313"/>
            <a:ext cx="10515600" cy="1325563"/>
          </a:xfrm>
        </p:spPr>
        <p:txBody>
          <a:bodyPr/>
          <a:lstStyle/>
          <a:p>
            <a:r>
              <a:rPr lang="en-US" dirty="0"/>
              <a:t>QUICK SORT</a:t>
            </a:r>
          </a:p>
        </p:txBody>
      </p:sp>
      <p:pic>
        <p:nvPicPr>
          <p:cNvPr id="5" name="Content Placeholder 4">
            <a:extLst>
              <a:ext uri="{FF2B5EF4-FFF2-40B4-BE49-F238E27FC236}">
                <a16:creationId xmlns:a16="http://schemas.microsoft.com/office/drawing/2014/main" id="{45CC7A81-F60B-4367-84FC-2B45AD978F79}"/>
              </a:ext>
            </a:extLst>
          </p:cNvPr>
          <p:cNvPicPr>
            <a:picLocks noGrp="1" noChangeAspect="1"/>
          </p:cNvPicPr>
          <p:nvPr>
            <p:ph idx="1"/>
          </p:nvPr>
        </p:nvPicPr>
        <p:blipFill>
          <a:blip r:embed="rId2"/>
          <a:stretch>
            <a:fillRect/>
          </a:stretch>
        </p:blipFill>
        <p:spPr>
          <a:xfrm>
            <a:off x="1247994" y="1681815"/>
            <a:ext cx="9696012" cy="4979872"/>
          </a:xfrm>
        </p:spPr>
      </p:pic>
    </p:spTree>
    <p:extLst>
      <p:ext uri="{BB962C8B-B14F-4D97-AF65-F5344CB8AC3E}">
        <p14:creationId xmlns:p14="http://schemas.microsoft.com/office/powerpoint/2010/main" val="131628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CB5F-C20B-4CC9-BF7D-F47EA86713D1}"/>
              </a:ext>
            </a:extLst>
          </p:cNvPr>
          <p:cNvSpPr>
            <a:spLocks noGrp="1"/>
          </p:cNvSpPr>
          <p:nvPr>
            <p:ph type="title"/>
          </p:nvPr>
        </p:nvSpPr>
        <p:spPr>
          <a:xfrm>
            <a:off x="838200" y="196313"/>
            <a:ext cx="10515600" cy="1325563"/>
          </a:xfrm>
        </p:spPr>
        <p:txBody>
          <a:bodyPr/>
          <a:lstStyle/>
          <a:p>
            <a:r>
              <a:rPr lang="en-US" dirty="0"/>
              <a:t>QUICK SORT</a:t>
            </a:r>
          </a:p>
        </p:txBody>
      </p:sp>
      <p:sp>
        <p:nvSpPr>
          <p:cNvPr id="4" name="Content Placeholder 3">
            <a:extLst>
              <a:ext uri="{FF2B5EF4-FFF2-40B4-BE49-F238E27FC236}">
                <a16:creationId xmlns:a16="http://schemas.microsoft.com/office/drawing/2014/main" id="{8BD9D3A1-0604-4106-8D50-41B2BC2C669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8FB45E3-08FB-4596-85C0-0851F9D70844}"/>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78835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CB5F-C20B-4CC9-BF7D-F47EA86713D1}"/>
              </a:ext>
            </a:extLst>
          </p:cNvPr>
          <p:cNvSpPr>
            <a:spLocks noGrp="1"/>
          </p:cNvSpPr>
          <p:nvPr>
            <p:ph type="title"/>
          </p:nvPr>
        </p:nvSpPr>
        <p:spPr>
          <a:xfrm>
            <a:off x="838200" y="196313"/>
            <a:ext cx="10515600" cy="1325563"/>
          </a:xfrm>
        </p:spPr>
        <p:txBody>
          <a:bodyPr/>
          <a:lstStyle/>
          <a:p>
            <a:r>
              <a:rPr lang="en-US" dirty="0"/>
              <a:t>QUICK SORT</a:t>
            </a:r>
          </a:p>
        </p:txBody>
      </p:sp>
      <p:sp>
        <p:nvSpPr>
          <p:cNvPr id="4" name="Content Placeholder 3">
            <a:extLst>
              <a:ext uri="{FF2B5EF4-FFF2-40B4-BE49-F238E27FC236}">
                <a16:creationId xmlns:a16="http://schemas.microsoft.com/office/drawing/2014/main" id="{8BD9D3A1-0604-4106-8D50-41B2BC2C669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BC5C52F-9E6C-4F66-AA0F-F50F2EEB12B6}"/>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13884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CB5F-C20B-4CC9-BF7D-F47EA86713D1}"/>
              </a:ext>
            </a:extLst>
          </p:cNvPr>
          <p:cNvSpPr>
            <a:spLocks noGrp="1"/>
          </p:cNvSpPr>
          <p:nvPr>
            <p:ph type="title"/>
          </p:nvPr>
        </p:nvSpPr>
        <p:spPr>
          <a:xfrm>
            <a:off x="838200" y="196313"/>
            <a:ext cx="10515600" cy="1325563"/>
          </a:xfrm>
        </p:spPr>
        <p:txBody>
          <a:bodyPr/>
          <a:lstStyle/>
          <a:p>
            <a:r>
              <a:rPr lang="en-US" dirty="0"/>
              <a:t>QUICK SORT</a:t>
            </a:r>
          </a:p>
        </p:txBody>
      </p:sp>
      <p:sp>
        <p:nvSpPr>
          <p:cNvPr id="4" name="Content Placeholder 3">
            <a:extLst>
              <a:ext uri="{FF2B5EF4-FFF2-40B4-BE49-F238E27FC236}">
                <a16:creationId xmlns:a16="http://schemas.microsoft.com/office/drawing/2014/main" id="{8BD9D3A1-0604-4106-8D50-41B2BC2C669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096B397-B5F2-4B18-9860-A634E6F388CB}"/>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63292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pic>
        <p:nvPicPr>
          <p:cNvPr id="9" name="Content Placeholder 8">
            <a:extLst>
              <a:ext uri="{FF2B5EF4-FFF2-40B4-BE49-F238E27FC236}">
                <a16:creationId xmlns:a16="http://schemas.microsoft.com/office/drawing/2014/main" id="{E81C442B-15A1-4ED8-87E7-7D40F297FAC8}"/>
              </a:ext>
            </a:extLst>
          </p:cNvPr>
          <p:cNvPicPr>
            <a:picLocks noGrp="1" noChangeAspect="1"/>
          </p:cNvPicPr>
          <p:nvPr>
            <p:ph idx="1"/>
          </p:nvPr>
        </p:nvPicPr>
        <p:blipFill>
          <a:blip r:embed="rId2"/>
          <a:stretch>
            <a:fillRect/>
          </a:stretch>
        </p:blipFill>
        <p:spPr>
          <a:xfrm>
            <a:off x="2797932" y="1454687"/>
            <a:ext cx="6905625" cy="2143125"/>
          </a:xfrm>
        </p:spPr>
      </p:pic>
      <p:pic>
        <p:nvPicPr>
          <p:cNvPr id="11" name="Picture 10">
            <a:extLst>
              <a:ext uri="{FF2B5EF4-FFF2-40B4-BE49-F238E27FC236}">
                <a16:creationId xmlns:a16="http://schemas.microsoft.com/office/drawing/2014/main" id="{8CD1877D-42B6-4CDB-B1DC-7229DB4B4894}"/>
              </a:ext>
            </a:extLst>
          </p:cNvPr>
          <p:cNvPicPr>
            <a:picLocks noChangeAspect="1"/>
          </p:cNvPicPr>
          <p:nvPr/>
        </p:nvPicPr>
        <p:blipFill>
          <a:blip r:embed="rId3"/>
          <a:stretch>
            <a:fillRect/>
          </a:stretch>
        </p:blipFill>
        <p:spPr>
          <a:xfrm>
            <a:off x="2897945" y="3771900"/>
            <a:ext cx="6705600" cy="3086100"/>
          </a:xfrm>
          <a:prstGeom prst="rect">
            <a:avLst/>
          </a:prstGeom>
        </p:spPr>
      </p:pic>
    </p:spTree>
    <p:extLst>
      <p:ext uri="{BB962C8B-B14F-4D97-AF65-F5344CB8AC3E}">
        <p14:creationId xmlns:p14="http://schemas.microsoft.com/office/powerpoint/2010/main" val="2830907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CB5F-C20B-4CC9-BF7D-F47EA86713D1}"/>
              </a:ext>
            </a:extLst>
          </p:cNvPr>
          <p:cNvSpPr>
            <a:spLocks noGrp="1"/>
          </p:cNvSpPr>
          <p:nvPr>
            <p:ph type="title"/>
          </p:nvPr>
        </p:nvSpPr>
        <p:spPr>
          <a:xfrm>
            <a:off x="838200" y="196313"/>
            <a:ext cx="10515600" cy="1325563"/>
          </a:xfrm>
        </p:spPr>
        <p:txBody>
          <a:bodyPr/>
          <a:lstStyle/>
          <a:p>
            <a:r>
              <a:rPr lang="en-US" dirty="0"/>
              <a:t>QUICK SORT</a:t>
            </a:r>
          </a:p>
        </p:txBody>
      </p:sp>
      <p:sp>
        <p:nvSpPr>
          <p:cNvPr id="4" name="Content Placeholder 3">
            <a:extLst>
              <a:ext uri="{FF2B5EF4-FFF2-40B4-BE49-F238E27FC236}">
                <a16:creationId xmlns:a16="http://schemas.microsoft.com/office/drawing/2014/main" id="{8BD9D3A1-0604-4106-8D50-41B2BC2C669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042DFA61-C811-4A82-94D3-4ECFD43249C7}"/>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16043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CB5F-C20B-4CC9-BF7D-F47EA86713D1}"/>
              </a:ext>
            </a:extLst>
          </p:cNvPr>
          <p:cNvSpPr>
            <a:spLocks noGrp="1"/>
          </p:cNvSpPr>
          <p:nvPr>
            <p:ph type="title"/>
          </p:nvPr>
        </p:nvSpPr>
        <p:spPr>
          <a:xfrm>
            <a:off x="838200" y="196313"/>
            <a:ext cx="10515600" cy="1325563"/>
          </a:xfrm>
        </p:spPr>
        <p:txBody>
          <a:bodyPr/>
          <a:lstStyle/>
          <a:p>
            <a:r>
              <a:rPr lang="en-US" dirty="0"/>
              <a:t>QUICK SORT</a:t>
            </a:r>
          </a:p>
        </p:txBody>
      </p:sp>
      <p:sp>
        <p:nvSpPr>
          <p:cNvPr id="4" name="Content Placeholder 3">
            <a:extLst>
              <a:ext uri="{FF2B5EF4-FFF2-40B4-BE49-F238E27FC236}">
                <a16:creationId xmlns:a16="http://schemas.microsoft.com/office/drawing/2014/main" id="{8BD9D3A1-0604-4106-8D50-41B2BC2C669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170EDC8-A94E-48CB-BBF2-2157842CFBA7}"/>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80929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CB5F-C20B-4CC9-BF7D-F47EA86713D1}"/>
              </a:ext>
            </a:extLst>
          </p:cNvPr>
          <p:cNvSpPr>
            <a:spLocks noGrp="1"/>
          </p:cNvSpPr>
          <p:nvPr>
            <p:ph type="title"/>
          </p:nvPr>
        </p:nvSpPr>
        <p:spPr>
          <a:xfrm>
            <a:off x="838200" y="196313"/>
            <a:ext cx="10515600" cy="1325563"/>
          </a:xfrm>
        </p:spPr>
        <p:txBody>
          <a:bodyPr/>
          <a:lstStyle/>
          <a:p>
            <a:r>
              <a:rPr lang="en-US" dirty="0"/>
              <a:t>QUICK SORT</a:t>
            </a:r>
          </a:p>
        </p:txBody>
      </p:sp>
      <p:sp>
        <p:nvSpPr>
          <p:cNvPr id="4" name="Content Placeholder 3">
            <a:extLst>
              <a:ext uri="{FF2B5EF4-FFF2-40B4-BE49-F238E27FC236}">
                <a16:creationId xmlns:a16="http://schemas.microsoft.com/office/drawing/2014/main" id="{8BD9D3A1-0604-4106-8D50-41B2BC2C669D}"/>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A5328DA-BEF8-4F49-B229-9AD5967B59BE}"/>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315491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9BFE-2680-40CE-8BBF-EC8E00288E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F25AE3F-C865-4602-8BF5-7762EBFA40C6}"/>
              </a:ext>
            </a:extLst>
          </p:cNvPr>
          <p:cNvSpPr>
            <a:spLocks noGrp="1"/>
          </p:cNvSpPr>
          <p:nvPr>
            <p:ph idx="1"/>
          </p:nvPr>
        </p:nvSpPr>
        <p:spPr/>
        <p:txBody>
          <a:bodyPr/>
          <a:lstStyle/>
          <a:p>
            <a:r>
              <a:rPr lang="en-US" dirty="0"/>
              <a:t>I=3</a:t>
            </a:r>
          </a:p>
        </p:txBody>
      </p:sp>
      <p:pic>
        <p:nvPicPr>
          <p:cNvPr id="5" name="Picture 4">
            <a:extLst>
              <a:ext uri="{FF2B5EF4-FFF2-40B4-BE49-F238E27FC236}">
                <a16:creationId xmlns:a16="http://schemas.microsoft.com/office/drawing/2014/main" id="{AA20A953-BF95-4DE6-BE2A-C6DEBB371C2E}"/>
              </a:ext>
            </a:extLst>
          </p:cNvPr>
          <p:cNvPicPr>
            <a:picLocks noChangeAspect="1"/>
          </p:cNvPicPr>
          <p:nvPr/>
        </p:nvPicPr>
        <p:blipFill>
          <a:blip r:embed="rId2"/>
          <a:stretch>
            <a:fillRect/>
          </a:stretch>
        </p:blipFill>
        <p:spPr>
          <a:xfrm>
            <a:off x="3248537" y="681037"/>
            <a:ext cx="6848475" cy="2657475"/>
          </a:xfrm>
          <a:prstGeom prst="rect">
            <a:avLst/>
          </a:prstGeom>
        </p:spPr>
      </p:pic>
      <p:pic>
        <p:nvPicPr>
          <p:cNvPr id="7" name="Picture 6">
            <a:extLst>
              <a:ext uri="{FF2B5EF4-FFF2-40B4-BE49-F238E27FC236}">
                <a16:creationId xmlns:a16="http://schemas.microsoft.com/office/drawing/2014/main" id="{3E0CA04D-5C82-477C-9ADC-F44C02FCE56F}"/>
              </a:ext>
            </a:extLst>
          </p:cNvPr>
          <p:cNvPicPr>
            <a:picLocks noChangeAspect="1"/>
          </p:cNvPicPr>
          <p:nvPr/>
        </p:nvPicPr>
        <p:blipFill>
          <a:blip r:embed="rId3"/>
          <a:stretch>
            <a:fillRect/>
          </a:stretch>
        </p:blipFill>
        <p:spPr>
          <a:xfrm>
            <a:off x="3267587" y="3654424"/>
            <a:ext cx="6829425" cy="3095625"/>
          </a:xfrm>
          <a:prstGeom prst="rect">
            <a:avLst/>
          </a:prstGeom>
        </p:spPr>
      </p:pic>
    </p:spTree>
    <p:extLst>
      <p:ext uri="{BB962C8B-B14F-4D97-AF65-F5344CB8AC3E}">
        <p14:creationId xmlns:p14="http://schemas.microsoft.com/office/powerpoint/2010/main" val="3942461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9BFE-2680-40CE-8BBF-EC8E00288EC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9AD6E384-5E30-4615-B1FC-340D56DC726E}"/>
              </a:ext>
            </a:extLst>
          </p:cNvPr>
          <p:cNvPicPr>
            <a:picLocks noGrp="1" noChangeAspect="1"/>
          </p:cNvPicPr>
          <p:nvPr>
            <p:ph idx="1"/>
          </p:nvPr>
        </p:nvPicPr>
        <p:blipFill>
          <a:blip r:embed="rId2"/>
          <a:stretch>
            <a:fillRect/>
          </a:stretch>
        </p:blipFill>
        <p:spPr>
          <a:xfrm>
            <a:off x="1569720" y="1690688"/>
            <a:ext cx="9617540" cy="4514635"/>
          </a:xfrm>
        </p:spPr>
      </p:pic>
    </p:spTree>
    <p:extLst>
      <p:ext uri="{BB962C8B-B14F-4D97-AF65-F5344CB8AC3E}">
        <p14:creationId xmlns:p14="http://schemas.microsoft.com/office/powerpoint/2010/main" val="2925947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9BFE-2680-40CE-8BBF-EC8E00288EC7}"/>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9AA9BA10-359B-4EDF-A9EF-C12D261BD42D}"/>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32F1AE76-A797-40DA-B04A-646B7B80F81F}"/>
              </a:ext>
            </a:extLst>
          </p:cNvPr>
          <p:cNvPicPr>
            <a:picLocks noChangeAspect="1"/>
          </p:cNvPicPr>
          <p:nvPr/>
        </p:nvPicPr>
        <p:blipFill>
          <a:blip r:embed="rId2"/>
          <a:stretch>
            <a:fillRect/>
          </a:stretch>
        </p:blipFill>
        <p:spPr>
          <a:xfrm>
            <a:off x="0" y="447610"/>
            <a:ext cx="12192000" cy="5962779"/>
          </a:xfrm>
          <a:prstGeom prst="rect">
            <a:avLst/>
          </a:prstGeom>
        </p:spPr>
      </p:pic>
    </p:spTree>
    <p:extLst>
      <p:ext uri="{BB962C8B-B14F-4D97-AF65-F5344CB8AC3E}">
        <p14:creationId xmlns:p14="http://schemas.microsoft.com/office/powerpoint/2010/main" val="2709513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9BFE-2680-40CE-8BBF-EC8E00288EC7}"/>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9AA9BA10-359B-4EDF-A9EF-C12D261BD4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D4627BD-B8B5-43FB-834E-99438DE38CFD}"/>
              </a:ext>
            </a:extLst>
          </p:cNvPr>
          <p:cNvPicPr>
            <a:picLocks noChangeAspect="1"/>
          </p:cNvPicPr>
          <p:nvPr/>
        </p:nvPicPr>
        <p:blipFill>
          <a:blip r:embed="rId2"/>
          <a:stretch>
            <a:fillRect/>
          </a:stretch>
        </p:blipFill>
        <p:spPr>
          <a:xfrm>
            <a:off x="14287" y="385762"/>
            <a:ext cx="12163425" cy="6086475"/>
          </a:xfrm>
          <a:prstGeom prst="rect">
            <a:avLst/>
          </a:prstGeom>
        </p:spPr>
      </p:pic>
    </p:spTree>
    <p:extLst>
      <p:ext uri="{BB962C8B-B14F-4D97-AF65-F5344CB8AC3E}">
        <p14:creationId xmlns:p14="http://schemas.microsoft.com/office/powerpoint/2010/main" val="2862893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8146-B434-4903-B572-4F7026643F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A00E7C-7402-45D7-AA06-FAF5ACF14FC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AF11E97-23E0-4ACF-9C07-8A416DB3D95C}"/>
              </a:ext>
            </a:extLst>
          </p:cNvPr>
          <p:cNvPicPr>
            <a:picLocks noChangeAspect="1"/>
          </p:cNvPicPr>
          <p:nvPr/>
        </p:nvPicPr>
        <p:blipFill>
          <a:blip r:embed="rId2"/>
          <a:stretch>
            <a:fillRect/>
          </a:stretch>
        </p:blipFill>
        <p:spPr>
          <a:xfrm>
            <a:off x="342314" y="1424918"/>
            <a:ext cx="11507372" cy="4627141"/>
          </a:xfrm>
          <a:prstGeom prst="rect">
            <a:avLst/>
          </a:prstGeom>
        </p:spPr>
      </p:pic>
    </p:spTree>
    <p:extLst>
      <p:ext uri="{BB962C8B-B14F-4D97-AF65-F5344CB8AC3E}">
        <p14:creationId xmlns:p14="http://schemas.microsoft.com/office/powerpoint/2010/main" val="561511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8146-B434-4903-B572-4F7026643F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5A00E7C-7402-45D7-AA06-FAF5ACF14FC6}"/>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DCC6D62A-3F4B-4A83-ACAE-5CABCC931062}"/>
              </a:ext>
            </a:extLst>
          </p:cNvPr>
          <p:cNvPicPr>
            <a:picLocks noChangeAspect="1"/>
          </p:cNvPicPr>
          <p:nvPr/>
        </p:nvPicPr>
        <p:blipFill>
          <a:blip r:embed="rId2"/>
          <a:stretch>
            <a:fillRect/>
          </a:stretch>
        </p:blipFill>
        <p:spPr>
          <a:xfrm>
            <a:off x="541167" y="368300"/>
            <a:ext cx="5848350" cy="6124575"/>
          </a:xfrm>
          <a:prstGeom prst="rect">
            <a:avLst/>
          </a:prstGeom>
        </p:spPr>
      </p:pic>
      <p:pic>
        <p:nvPicPr>
          <p:cNvPr id="8" name="Picture 7">
            <a:extLst>
              <a:ext uri="{FF2B5EF4-FFF2-40B4-BE49-F238E27FC236}">
                <a16:creationId xmlns:a16="http://schemas.microsoft.com/office/drawing/2014/main" id="{2DE39E2C-32D9-43B7-AB0F-449810571234}"/>
              </a:ext>
            </a:extLst>
          </p:cNvPr>
          <p:cNvPicPr>
            <a:picLocks noChangeAspect="1"/>
          </p:cNvPicPr>
          <p:nvPr/>
        </p:nvPicPr>
        <p:blipFill>
          <a:blip r:embed="rId3"/>
          <a:stretch>
            <a:fillRect/>
          </a:stretch>
        </p:blipFill>
        <p:spPr>
          <a:xfrm>
            <a:off x="6389517" y="1352550"/>
            <a:ext cx="6096000" cy="4152900"/>
          </a:xfrm>
          <a:prstGeom prst="rect">
            <a:avLst/>
          </a:prstGeom>
        </p:spPr>
      </p:pic>
    </p:spTree>
    <p:extLst>
      <p:ext uri="{BB962C8B-B14F-4D97-AF65-F5344CB8AC3E}">
        <p14:creationId xmlns:p14="http://schemas.microsoft.com/office/powerpoint/2010/main" val="2366552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Quick Sort</a:t>
            </a:r>
          </a:p>
        </p:txBody>
      </p:sp>
      <p:sp>
        <p:nvSpPr>
          <p:cNvPr id="3" name="Content Placeholder 2"/>
          <p:cNvSpPr>
            <a:spLocks noGrp="1"/>
          </p:cNvSpPr>
          <p:nvPr>
            <p:ph idx="1"/>
          </p:nvPr>
        </p:nvSpPr>
        <p:spPr/>
        <p:txBody>
          <a:bodyPr/>
          <a:lstStyle/>
          <a:p>
            <a:r>
              <a:rPr lang="en-US">
                <a:sym typeface="+mn-ea"/>
              </a:rPr>
              <a:t>The key process in quickSort is partition(). Target of partitions is, given an array and an element x of array as pivot, put x at its correct position in sorted array and put all smaller elements (smaller than x) before x, and put all greater elements (greater than x) after x. All this should be done in linear time</a:t>
            </a:r>
            <a:endParaRPr lang="en-US"/>
          </a:p>
          <a:p>
            <a:endParaRPr lang="en-US"/>
          </a:p>
        </p:txBody>
      </p:sp>
      <p:sp>
        <p:nvSpPr>
          <p:cNvPr id="4" name="Footer Placeholder 3"/>
          <p:cNvSpPr>
            <a:spLocks noGrp="1"/>
          </p:cNvSpPr>
          <p:nvPr>
            <p:ph type="ftr" sz="quarter" idx="11"/>
          </p:nvPr>
        </p:nvSpPr>
        <p:spPr/>
        <p:txBody>
          <a:bodyPr/>
          <a:lstStyle/>
          <a:p>
            <a:r>
              <a:rPr lang="en-US"/>
              <a:t>CSC-221 Data Structures and Algorithm Bahria University Karachi Campus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sp>
        <p:nvSpPr>
          <p:cNvPr id="4" name="Content Placeholder 3">
            <a:extLst>
              <a:ext uri="{FF2B5EF4-FFF2-40B4-BE49-F238E27FC236}">
                <a16:creationId xmlns:a16="http://schemas.microsoft.com/office/drawing/2014/main" id="{E918D7E3-DC3C-486E-BFC7-2B67607307A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E4D6C570-A73B-4FB0-9575-0B8E534E5A46}"/>
              </a:ext>
            </a:extLst>
          </p:cNvPr>
          <p:cNvPicPr>
            <a:picLocks noChangeAspect="1"/>
          </p:cNvPicPr>
          <p:nvPr/>
        </p:nvPicPr>
        <p:blipFill>
          <a:blip r:embed="rId2"/>
          <a:stretch>
            <a:fillRect/>
          </a:stretch>
        </p:blipFill>
        <p:spPr>
          <a:xfrm>
            <a:off x="614362" y="1414462"/>
            <a:ext cx="10963275" cy="4029075"/>
          </a:xfrm>
          <a:prstGeom prst="rect">
            <a:avLst/>
          </a:prstGeom>
        </p:spPr>
      </p:pic>
    </p:spTree>
    <p:extLst>
      <p:ext uri="{BB962C8B-B14F-4D97-AF65-F5344CB8AC3E}">
        <p14:creationId xmlns:p14="http://schemas.microsoft.com/office/powerpoint/2010/main" val="1063370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Tasks </a:t>
            </a:r>
          </a:p>
        </p:txBody>
      </p:sp>
      <p:sp>
        <p:nvSpPr>
          <p:cNvPr id="3" name="Content Placeholder 2"/>
          <p:cNvSpPr>
            <a:spLocks noGrp="1"/>
          </p:cNvSpPr>
          <p:nvPr>
            <p:ph idx="1"/>
          </p:nvPr>
        </p:nvSpPr>
        <p:spPr>
          <a:xfrm>
            <a:off x="680321" y="1593965"/>
            <a:ext cx="9749140" cy="4555044"/>
          </a:xfrm>
        </p:spPr>
        <p:txBody>
          <a:bodyPr>
            <a:normAutofit/>
          </a:bodyPr>
          <a:lstStyle/>
          <a:p>
            <a:pPr marL="457200" indent="-457200" algn="just">
              <a:buFont typeface="+mj-lt"/>
              <a:buAutoNum type="arabicPeriod"/>
            </a:pPr>
            <a:r>
              <a:rPr lang="en-US" dirty="0">
                <a:solidFill>
                  <a:schemeClr val="bg1"/>
                </a:solidFill>
                <a:latin typeface="Times New Roman" panose="02020603050405020304" pitchFamily="18" charset="0"/>
                <a:cs typeface="Times New Roman" panose="02020603050405020304" pitchFamily="18" charset="0"/>
              </a:rPr>
              <a:t>Implement Quick Sort Algorithm on string array using left </a:t>
            </a:r>
            <a:r>
              <a:rPr lang="en-US" dirty="0">
                <a:latin typeface="Times New Roman" panose="02020603050405020304" pitchFamily="18" charset="0"/>
                <a:cs typeface="Times New Roman" panose="02020603050405020304" pitchFamily="18" charset="0"/>
              </a:rPr>
              <a:t>value as Implement Quick Sort Algorithm on string array using left value as first pivoting value.</a:t>
            </a:r>
          </a:p>
          <a:p>
            <a:pPr marL="457200" lvl="0" indent="-457200" algn="just">
              <a:buFont typeface="+mj-lt"/>
              <a:buAutoNum type="arabicPeriod"/>
            </a:pPr>
            <a:r>
              <a:rPr lang="en-US" dirty="0">
                <a:solidFill>
                  <a:schemeClr val="bg1"/>
                </a:solidFill>
                <a:latin typeface="Times New Roman" panose="02020603050405020304" pitchFamily="18" charset="0"/>
                <a:cs typeface="Times New Roman" panose="02020603050405020304" pitchFamily="18" charset="0"/>
              </a:rPr>
              <a:t>first pivoting value.</a:t>
            </a:r>
          </a:p>
          <a:p>
            <a:pPr marL="457200" lvl="0" indent="-457200" algn="just">
              <a:buFont typeface="+mj-lt"/>
              <a:buAutoNum type="arabicPeriod"/>
            </a:pP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en-US" dirty="0">
                <a:solidFill>
                  <a:schemeClr val="bg1"/>
                </a:solidFill>
                <a:latin typeface="Times New Roman" panose="02020603050405020304" pitchFamily="18" charset="0"/>
                <a:cs typeface="Times New Roman" panose="02020603050405020304" pitchFamily="18" charset="0"/>
              </a:rPr>
              <a:t>Implement Quick Sort Algorithm and design Windows Form Application in which you have to sort user input values in ascending and descending order as user requires, take right value as first pivoting value and show all the pivot values in a sequence they are selected. </a:t>
            </a:r>
          </a:p>
          <a:p>
            <a:pPr marL="457200" lvl="0" indent="-457200" algn="just">
              <a:buFont typeface="+mj-lt"/>
              <a:buAutoNum type="arabicPeriod"/>
            </a:pPr>
            <a:endParaRPr lang="en-US"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sp>
        <p:nvSpPr>
          <p:cNvPr id="4" name="Content Placeholder 3">
            <a:extLst>
              <a:ext uri="{FF2B5EF4-FFF2-40B4-BE49-F238E27FC236}">
                <a16:creationId xmlns:a16="http://schemas.microsoft.com/office/drawing/2014/main" id="{E918D7E3-DC3C-486E-BFC7-2B67607307A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47783BD-9243-4159-AB4D-2A0355189686}"/>
              </a:ext>
            </a:extLst>
          </p:cNvPr>
          <p:cNvPicPr>
            <a:picLocks noChangeAspect="1"/>
          </p:cNvPicPr>
          <p:nvPr/>
        </p:nvPicPr>
        <p:blipFill>
          <a:blip r:embed="rId2"/>
          <a:stretch>
            <a:fillRect/>
          </a:stretch>
        </p:blipFill>
        <p:spPr>
          <a:xfrm>
            <a:off x="1308717" y="1825625"/>
            <a:ext cx="9574565" cy="3534141"/>
          </a:xfrm>
          <a:prstGeom prst="rect">
            <a:avLst/>
          </a:prstGeom>
        </p:spPr>
      </p:pic>
    </p:spTree>
    <p:extLst>
      <p:ext uri="{BB962C8B-B14F-4D97-AF65-F5344CB8AC3E}">
        <p14:creationId xmlns:p14="http://schemas.microsoft.com/office/powerpoint/2010/main" val="190840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sp>
        <p:nvSpPr>
          <p:cNvPr id="4" name="Content Placeholder 3">
            <a:extLst>
              <a:ext uri="{FF2B5EF4-FFF2-40B4-BE49-F238E27FC236}">
                <a16:creationId xmlns:a16="http://schemas.microsoft.com/office/drawing/2014/main" id="{E918D7E3-DC3C-486E-BFC7-2B67607307A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E3E41AD-EE45-464A-82A3-91F33EB00178}"/>
              </a:ext>
            </a:extLst>
          </p:cNvPr>
          <p:cNvPicPr>
            <a:picLocks noChangeAspect="1"/>
          </p:cNvPicPr>
          <p:nvPr/>
        </p:nvPicPr>
        <p:blipFill>
          <a:blip r:embed="rId2"/>
          <a:stretch>
            <a:fillRect/>
          </a:stretch>
        </p:blipFill>
        <p:spPr>
          <a:xfrm>
            <a:off x="1747177" y="1825625"/>
            <a:ext cx="8456967" cy="3660824"/>
          </a:xfrm>
          <a:prstGeom prst="rect">
            <a:avLst/>
          </a:prstGeom>
        </p:spPr>
      </p:pic>
    </p:spTree>
    <p:extLst>
      <p:ext uri="{BB962C8B-B14F-4D97-AF65-F5344CB8AC3E}">
        <p14:creationId xmlns:p14="http://schemas.microsoft.com/office/powerpoint/2010/main" val="157332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sp>
        <p:nvSpPr>
          <p:cNvPr id="4" name="Content Placeholder 3">
            <a:extLst>
              <a:ext uri="{FF2B5EF4-FFF2-40B4-BE49-F238E27FC236}">
                <a16:creationId xmlns:a16="http://schemas.microsoft.com/office/drawing/2014/main" id="{E918D7E3-DC3C-486E-BFC7-2B67607307A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988ECAF7-6274-4350-AE38-AA04E57F7D19}"/>
              </a:ext>
            </a:extLst>
          </p:cNvPr>
          <p:cNvPicPr>
            <a:picLocks noChangeAspect="1"/>
          </p:cNvPicPr>
          <p:nvPr/>
        </p:nvPicPr>
        <p:blipFill>
          <a:blip r:embed="rId2"/>
          <a:stretch>
            <a:fillRect/>
          </a:stretch>
        </p:blipFill>
        <p:spPr>
          <a:xfrm>
            <a:off x="1129049" y="1793973"/>
            <a:ext cx="9933901" cy="3425483"/>
          </a:xfrm>
          <a:prstGeom prst="rect">
            <a:avLst/>
          </a:prstGeom>
        </p:spPr>
      </p:pic>
    </p:spTree>
    <p:extLst>
      <p:ext uri="{BB962C8B-B14F-4D97-AF65-F5344CB8AC3E}">
        <p14:creationId xmlns:p14="http://schemas.microsoft.com/office/powerpoint/2010/main" val="9109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sp>
        <p:nvSpPr>
          <p:cNvPr id="4" name="Content Placeholder 3">
            <a:extLst>
              <a:ext uri="{FF2B5EF4-FFF2-40B4-BE49-F238E27FC236}">
                <a16:creationId xmlns:a16="http://schemas.microsoft.com/office/drawing/2014/main" id="{E918D7E3-DC3C-486E-BFC7-2B67607307A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501D7D3C-E415-4068-B7EE-7125F61E6BF3}"/>
              </a:ext>
            </a:extLst>
          </p:cNvPr>
          <p:cNvPicPr>
            <a:picLocks noChangeAspect="1"/>
          </p:cNvPicPr>
          <p:nvPr/>
        </p:nvPicPr>
        <p:blipFill>
          <a:blip r:embed="rId2"/>
          <a:stretch>
            <a:fillRect/>
          </a:stretch>
        </p:blipFill>
        <p:spPr>
          <a:xfrm>
            <a:off x="1375849" y="1722120"/>
            <a:ext cx="8780329" cy="4144108"/>
          </a:xfrm>
          <a:prstGeom prst="rect">
            <a:avLst/>
          </a:prstGeom>
        </p:spPr>
      </p:pic>
    </p:spTree>
    <p:extLst>
      <p:ext uri="{BB962C8B-B14F-4D97-AF65-F5344CB8AC3E}">
        <p14:creationId xmlns:p14="http://schemas.microsoft.com/office/powerpoint/2010/main" val="308289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sp>
        <p:nvSpPr>
          <p:cNvPr id="4" name="Content Placeholder 3">
            <a:extLst>
              <a:ext uri="{FF2B5EF4-FFF2-40B4-BE49-F238E27FC236}">
                <a16:creationId xmlns:a16="http://schemas.microsoft.com/office/drawing/2014/main" id="{E918D7E3-DC3C-486E-BFC7-2B67607307A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501D7D3C-E415-4068-B7EE-7125F61E6BF3}"/>
              </a:ext>
            </a:extLst>
          </p:cNvPr>
          <p:cNvPicPr>
            <a:picLocks noChangeAspect="1"/>
          </p:cNvPicPr>
          <p:nvPr/>
        </p:nvPicPr>
        <p:blipFill>
          <a:blip r:embed="rId2"/>
          <a:stretch>
            <a:fillRect/>
          </a:stretch>
        </p:blipFill>
        <p:spPr>
          <a:xfrm>
            <a:off x="1375849" y="1722120"/>
            <a:ext cx="8780329" cy="4144108"/>
          </a:xfrm>
          <a:prstGeom prst="rect">
            <a:avLst/>
          </a:prstGeom>
        </p:spPr>
      </p:pic>
    </p:spTree>
    <p:extLst>
      <p:ext uri="{BB962C8B-B14F-4D97-AF65-F5344CB8AC3E}">
        <p14:creationId xmlns:p14="http://schemas.microsoft.com/office/powerpoint/2010/main" val="142026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C182-D057-41A6-A751-478815E1E4E1}"/>
              </a:ext>
            </a:extLst>
          </p:cNvPr>
          <p:cNvSpPr>
            <a:spLocks noGrp="1"/>
          </p:cNvSpPr>
          <p:nvPr>
            <p:ph type="title"/>
          </p:nvPr>
        </p:nvSpPr>
        <p:spPr>
          <a:xfrm>
            <a:off x="838200" y="129124"/>
            <a:ext cx="10515600" cy="1325563"/>
          </a:xfrm>
        </p:spPr>
        <p:txBody>
          <a:bodyPr/>
          <a:lstStyle/>
          <a:p>
            <a:r>
              <a:rPr lang="en-US" dirty="0"/>
              <a:t>MERGE SORT</a:t>
            </a:r>
          </a:p>
        </p:txBody>
      </p:sp>
      <p:sp>
        <p:nvSpPr>
          <p:cNvPr id="4" name="Content Placeholder 3">
            <a:extLst>
              <a:ext uri="{FF2B5EF4-FFF2-40B4-BE49-F238E27FC236}">
                <a16:creationId xmlns:a16="http://schemas.microsoft.com/office/drawing/2014/main" id="{E918D7E3-DC3C-486E-BFC7-2B67607307A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371BEFF-38A8-42B9-9548-0824E9D0572B}"/>
              </a:ext>
            </a:extLst>
          </p:cNvPr>
          <p:cNvPicPr>
            <a:picLocks noChangeAspect="1"/>
          </p:cNvPicPr>
          <p:nvPr/>
        </p:nvPicPr>
        <p:blipFill>
          <a:blip r:embed="rId2"/>
          <a:stretch>
            <a:fillRect/>
          </a:stretch>
        </p:blipFill>
        <p:spPr>
          <a:xfrm>
            <a:off x="1607563" y="1454687"/>
            <a:ext cx="8976873" cy="4427507"/>
          </a:xfrm>
          <a:prstGeom prst="rect">
            <a:avLst/>
          </a:prstGeom>
        </p:spPr>
      </p:pic>
    </p:spTree>
    <p:extLst>
      <p:ext uri="{BB962C8B-B14F-4D97-AF65-F5344CB8AC3E}">
        <p14:creationId xmlns:p14="http://schemas.microsoft.com/office/powerpoint/2010/main" val="2894934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945</Words>
  <Application>Microsoft Office PowerPoint</Application>
  <PresentationFormat>Widescreen</PresentationFormat>
  <Paragraphs>147</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Consolas</vt:lpstr>
      <vt:lpstr>Times New Roman</vt:lpstr>
      <vt:lpstr>Office Theme</vt:lpstr>
      <vt:lpstr>MERGE SORT AND QUICK SORT</vt:lpstr>
      <vt:lpstr>MERGE SORT</vt:lpstr>
      <vt:lpstr>MERGE SORT</vt:lpstr>
      <vt:lpstr>MERGE SORT</vt:lpstr>
      <vt:lpstr>MERGE SORT</vt:lpstr>
      <vt:lpstr>MERGE SORT</vt:lpstr>
      <vt:lpstr>MERGE SORT</vt:lpstr>
      <vt:lpstr>MERGE SORT</vt:lpstr>
      <vt:lpstr>MERGE SORT</vt:lpstr>
      <vt:lpstr>MERGE SORT</vt:lpstr>
      <vt:lpstr>MERGE SORT</vt:lpstr>
      <vt:lpstr>MERGE SORT</vt:lpstr>
      <vt:lpstr>MERGE SORT TASKS</vt:lpstr>
      <vt:lpstr>Quick Sort</vt:lpstr>
      <vt:lpstr>QUICKSORT</vt:lpstr>
      <vt:lpstr>QUICK SORT</vt:lpstr>
      <vt:lpstr>QUICK SORT</vt:lpstr>
      <vt:lpstr>QUICK SORT</vt:lpstr>
      <vt:lpstr>QUICK SORT</vt:lpstr>
      <vt:lpstr>QUICK SORT</vt:lpstr>
      <vt:lpstr>QUICK SORT</vt:lpstr>
      <vt:lpstr>QUICK SORT</vt:lpstr>
      <vt:lpstr>PowerPoint Presentation</vt:lpstr>
      <vt:lpstr>PowerPoint Presentation</vt:lpstr>
      <vt:lpstr>PowerPoint Presentation</vt:lpstr>
      <vt:lpstr>PowerPoint Presentation</vt:lpstr>
      <vt:lpstr>PowerPoint Presentation</vt:lpstr>
      <vt:lpstr>PowerPoint Presentation</vt:lpstr>
      <vt:lpstr>Quick Sort</vt:lpstr>
      <vt:lpstr>Lab Tasks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MERGE SORT AND QUICK SORT</dc:title>
  <dc:creator>Ayesha Khan</dc:creator>
  <cp:lastModifiedBy>Ayesha Khan</cp:lastModifiedBy>
  <cp:revision>1</cp:revision>
  <dcterms:created xsi:type="dcterms:W3CDTF">2021-12-16T06:11:56Z</dcterms:created>
  <dcterms:modified xsi:type="dcterms:W3CDTF">2021-12-16T06:52:31Z</dcterms:modified>
</cp:coreProperties>
</file>