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5"/>
  </p:notesMasterIdLst>
  <p:handoutMasterIdLst>
    <p:handoutMasterId r:id="rId26"/>
  </p:handoutMasterIdLst>
  <p:sldIdLst>
    <p:sldId id="256" r:id="rId2"/>
    <p:sldId id="257" r:id="rId3"/>
    <p:sldId id="258" r:id="rId4"/>
    <p:sldId id="282" r:id="rId5"/>
    <p:sldId id="259" r:id="rId6"/>
    <p:sldId id="277" r:id="rId7"/>
    <p:sldId id="279" r:id="rId8"/>
    <p:sldId id="280" r:id="rId9"/>
    <p:sldId id="278" r:id="rId10"/>
    <p:sldId id="281" r:id="rId11"/>
    <p:sldId id="283" r:id="rId12"/>
    <p:sldId id="284" r:id="rId13"/>
    <p:sldId id="269" r:id="rId14"/>
    <p:sldId id="262" r:id="rId15"/>
    <p:sldId id="270" r:id="rId16"/>
    <p:sldId id="272" r:id="rId17"/>
    <p:sldId id="273" r:id="rId18"/>
    <p:sldId id="271" r:id="rId19"/>
    <p:sldId id="274" r:id="rId20"/>
    <p:sldId id="275" r:id="rId21"/>
    <p:sldId id="276" r:id="rId22"/>
    <p:sldId id="264"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86" d="100"/>
          <a:sy n="86" d="100"/>
        </p:scale>
        <p:origin x="456" y="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4A120E-53BE-4051-B2D5-BEEDE8F30242}" type="datetimeFigureOut">
              <a:rPr lang="en-US" smtClean="0"/>
              <a:pPr/>
              <a:t>2/14/2023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CF(CSC110)</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6BE05C-05A8-4C50-8768-DEBB0ABC4FB5}"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4B767-391E-45C5-8A78-88B4A553F4C9}" type="datetimeFigureOut">
              <a:rPr lang="en-US" smtClean="0"/>
              <a:pPr/>
              <a:t>2/14/2023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CF(CSC110)</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03E51-B082-4D9B-AFFB-24B8DCE9BEF3}" type="slidenum">
              <a:rPr lang="en-US" smtClean="0"/>
              <a:pPr/>
              <a:t>‹#›</a:t>
            </a:fld>
            <a:endParaRPr lang="en-US"/>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t>CF(CSC110)</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73480" y="1366203"/>
            <a:ext cx="9144000" cy="2387600"/>
          </a:xfrm>
        </p:spPr>
        <p:txBody>
          <a:bodyPr anchor="b"/>
          <a:lstStyle>
            <a:lvl1pPr algn="ctr">
              <a:defRPr sz="6000">
                <a:solidFill>
                  <a:srgbClr val="002060"/>
                </a:solidFill>
                <a:latin typeface="Book Antiqua" panose="0204060205030503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2060"/>
                </a:solidFill>
                <a:latin typeface="Book Antiqua" panose="020406020503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0259" y="0"/>
            <a:ext cx="2301741" cy="65658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 y="7367"/>
            <a:ext cx="2526148" cy="720600"/>
          </a:xfrm>
          <a:prstGeom prst="rect">
            <a:avLst/>
          </a:prstGeom>
        </p:spPr>
      </p:pic>
    </p:spTree>
    <p:extLst>
      <p:ext uri="{BB962C8B-B14F-4D97-AF65-F5344CB8AC3E}">
        <p14:creationId xmlns:p14="http://schemas.microsoft.com/office/powerpoint/2010/main" val="247562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CSC(CF110)</a:t>
            </a:r>
            <a:endParaRPr lang="en-US" dirty="0"/>
          </a:p>
        </p:txBody>
      </p:sp>
      <p:sp>
        <p:nvSpPr>
          <p:cNvPr id="5" name="Footer Placeholder 4"/>
          <p:cNvSpPr>
            <a:spLocks noGrp="1"/>
          </p:cNvSpPr>
          <p:nvPr>
            <p:ph type="ftr" sz="quarter" idx="11"/>
          </p:nvPr>
        </p:nvSpPr>
        <p:spPr/>
        <p:txBody>
          <a:bodyPr/>
          <a:lstStyle/>
          <a:p>
            <a:r>
              <a:rPr lang="en-US"/>
              <a:t>Engr.Mahawish, Department pf Software Engineering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723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CSC(CF110)</a:t>
            </a:r>
            <a:endParaRPr lang="en-US" dirty="0"/>
          </a:p>
        </p:txBody>
      </p:sp>
      <p:sp>
        <p:nvSpPr>
          <p:cNvPr id="5" name="Footer Placeholder 4"/>
          <p:cNvSpPr>
            <a:spLocks noGrp="1"/>
          </p:cNvSpPr>
          <p:nvPr>
            <p:ph type="ftr" sz="quarter" idx="11"/>
          </p:nvPr>
        </p:nvSpPr>
        <p:spPr/>
        <p:txBody>
          <a:bodyPr/>
          <a:lstStyle/>
          <a:p>
            <a:r>
              <a:rPr lang="en-US"/>
              <a:t>Engr.Mahawish, Department pf Software Engineering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6104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CSC(CF110)</a:t>
            </a:r>
            <a:endParaRPr lang="en-US" dirty="0"/>
          </a:p>
        </p:txBody>
      </p:sp>
      <p:sp>
        <p:nvSpPr>
          <p:cNvPr id="4" name="Footer Placeholder 3"/>
          <p:cNvSpPr>
            <a:spLocks noGrp="1"/>
          </p:cNvSpPr>
          <p:nvPr>
            <p:ph type="ftr" sz="quarter" idx="11"/>
          </p:nvPr>
        </p:nvSpPr>
        <p:spPr/>
        <p:txBody>
          <a:bodyPr/>
          <a:lstStyle/>
          <a:p>
            <a:r>
              <a:rPr lang="en-US"/>
              <a:t>Engr.Mahawish, Department pf Software Engineering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bahrialogo.jpg"/>
          <p:cNvPicPr>
            <a:picLocks noChangeAspect="1"/>
          </p:cNvPicPr>
          <p:nvPr/>
        </p:nvPicPr>
        <p:blipFill>
          <a:blip r:embed="rId2" cstate="print">
            <a:lum contrast="20000"/>
          </a:blip>
          <a:stretch>
            <a:fillRect/>
          </a:stretch>
        </p:blipFill>
        <p:spPr>
          <a:xfrm>
            <a:off x="10485121" y="0"/>
            <a:ext cx="1112519" cy="1328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838200" y="365126"/>
            <a:ext cx="10515600" cy="1079362"/>
          </a:xfrm>
        </p:spPr>
        <p:txBody>
          <a:bodyPr/>
          <a:lstStyle>
            <a:lvl1pPr algn="ctr">
              <a:defRPr>
                <a:solidFill>
                  <a:srgbClr val="002060"/>
                </a:solidFill>
                <a:latin typeface="Book Antiqua" panose="02040602050305030304" pitchFamily="18" charset="0"/>
              </a:defRPr>
            </a:lvl1pPr>
          </a:lstStyle>
          <a:p>
            <a:r>
              <a:rPr lang="en-US"/>
              <a:t>Click to edit Master title style</a:t>
            </a:r>
            <a:endParaRPr lang="en-US" dirty="0"/>
          </a:p>
        </p:txBody>
      </p:sp>
      <p:sp>
        <p:nvSpPr>
          <p:cNvPr id="11" name="Date Placeholder 3"/>
          <p:cNvSpPr>
            <a:spLocks noGrp="1"/>
          </p:cNvSpPr>
          <p:nvPr>
            <p:ph type="dt" sz="half" idx="10"/>
          </p:nvPr>
        </p:nvSpPr>
        <p:spPr>
          <a:xfrm>
            <a:off x="57146" y="6449114"/>
            <a:ext cx="2301741" cy="365125"/>
          </a:xfrm>
        </p:spPr>
        <p:txBody>
          <a:bodyPr/>
          <a:lstStyle>
            <a:lvl1pPr>
              <a:defRPr sz="1300" b="1">
                <a:solidFill>
                  <a:srgbClr val="C00000"/>
                </a:solidFill>
                <a:latin typeface="Book Antiqua" panose="02040602050305030304" pitchFamily="18" charset="0"/>
              </a:defRPr>
            </a:lvl1pPr>
          </a:lstStyle>
          <a:p>
            <a:r>
              <a:rPr lang="en-US"/>
              <a:t>CSC(CF110)</a:t>
            </a:r>
            <a:endParaRPr lang="en-US" dirty="0"/>
          </a:p>
        </p:txBody>
      </p:sp>
      <p:sp>
        <p:nvSpPr>
          <p:cNvPr id="12" name="Footer Placeholder 4"/>
          <p:cNvSpPr>
            <a:spLocks noGrp="1"/>
          </p:cNvSpPr>
          <p:nvPr>
            <p:ph type="ftr" sz="quarter" idx="11"/>
          </p:nvPr>
        </p:nvSpPr>
        <p:spPr>
          <a:xfrm>
            <a:off x="3872753" y="6449114"/>
            <a:ext cx="4800599" cy="365125"/>
          </a:xfrm>
        </p:spPr>
        <p:txBody>
          <a:bodyPr/>
          <a:lstStyle>
            <a:lvl1pPr>
              <a:defRPr sz="1300" b="1">
                <a:solidFill>
                  <a:srgbClr val="C00000"/>
                </a:solidFill>
                <a:latin typeface="Book Antiqua" panose="02040602050305030304" pitchFamily="18" charset="0"/>
              </a:defRPr>
            </a:lvl1pPr>
          </a:lstStyle>
          <a:p>
            <a:r>
              <a:rPr lang="en-US"/>
              <a:t>Engr.Mahawish, Department pf Software Engineering</a:t>
            </a:r>
            <a:endParaRPr lang="en-US" dirty="0"/>
          </a:p>
        </p:txBody>
      </p:sp>
      <p:sp>
        <p:nvSpPr>
          <p:cNvPr id="13" name="Slide Number Placeholder 5"/>
          <p:cNvSpPr>
            <a:spLocks noGrp="1"/>
          </p:cNvSpPr>
          <p:nvPr>
            <p:ph type="sldNum" sz="quarter" idx="12"/>
          </p:nvPr>
        </p:nvSpPr>
        <p:spPr>
          <a:xfrm>
            <a:off x="9378402" y="63294"/>
            <a:ext cx="2743200" cy="365125"/>
          </a:xfrm>
        </p:spPr>
        <p:txBody>
          <a:bodyPr/>
          <a:lstStyle>
            <a:lvl1pPr>
              <a:defRPr sz="1600" b="1">
                <a:solidFill>
                  <a:srgbClr val="C00000"/>
                </a:solidFill>
                <a:latin typeface="Book Antiqua" panose="02040602050305030304" pitchFamily="18" charset="0"/>
              </a:defRPr>
            </a:lvl1pPr>
          </a:lstStyle>
          <a:p>
            <a:fld id="{4FAB73BC-B049-4115-A692-8D63A059BFB8}" type="slidenum">
              <a:rPr lang="en-US" smtClean="0"/>
              <a:pPr/>
              <a:t>‹#›</a:t>
            </a:fld>
            <a:endParaRPr lang="en-US" dirty="0"/>
          </a:p>
        </p:txBody>
      </p:sp>
      <p:sp>
        <p:nvSpPr>
          <p:cNvPr id="9" name="Slide Number Placeholder 5"/>
          <p:cNvSpPr txBox="1">
            <a:spLocks/>
          </p:cNvSpPr>
          <p:nvPr/>
        </p:nvSpPr>
        <p:spPr>
          <a:xfrm>
            <a:off x="9378402" y="6449113"/>
            <a:ext cx="2727458" cy="365125"/>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rgbClr val="C00000"/>
                </a:solidFill>
                <a:latin typeface="Book Antiqua" panose="020406020503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dirty="0"/>
              <a:t>Fall 2021</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 y="7367"/>
            <a:ext cx="2526148" cy="720600"/>
          </a:xfrm>
          <a:prstGeom prst="rect">
            <a:avLst/>
          </a:prstGeom>
        </p:spPr>
      </p:pic>
      <p:sp>
        <p:nvSpPr>
          <p:cNvPr id="3" name="Content Placeholder 2"/>
          <p:cNvSpPr>
            <a:spLocks noGrp="1"/>
          </p:cNvSpPr>
          <p:nvPr>
            <p:ph idx="1"/>
          </p:nvPr>
        </p:nvSpPr>
        <p:spPr>
          <a:xfrm>
            <a:off x="1005840" y="1541766"/>
            <a:ext cx="10515600" cy="4599954"/>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0739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CSC(CF110)</a:t>
            </a:r>
            <a:endParaRPr lang="en-US" dirty="0"/>
          </a:p>
        </p:txBody>
      </p:sp>
      <p:sp>
        <p:nvSpPr>
          <p:cNvPr id="6" name="Footer Placeholder 5"/>
          <p:cNvSpPr>
            <a:spLocks noGrp="1"/>
          </p:cNvSpPr>
          <p:nvPr>
            <p:ph type="ftr" sz="quarter" idx="11"/>
          </p:nvPr>
        </p:nvSpPr>
        <p:spPr/>
        <p:txBody>
          <a:bodyPr/>
          <a:lstStyle/>
          <a:p>
            <a:r>
              <a:rPr lang="en-US"/>
              <a:t>Engr.Mahawish, Department pf Software Engineering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089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CSC(CF110)</a:t>
            </a:r>
            <a:endParaRPr lang="en-US" dirty="0"/>
          </a:p>
        </p:txBody>
      </p:sp>
      <p:sp>
        <p:nvSpPr>
          <p:cNvPr id="8" name="Footer Placeholder 7"/>
          <p:cNvSpPr>
            <a:spLocks noGrp="1"/>
          </p:cNvSpPr>
          <p:nvPr>
            <p:ph type="ftr" sz="quarter" idx="11"/>
          </p:nvPr>
        </p:nvSpPr>
        <p:spPr/>
        <p:txBody>
          <a:bodyPr/>
          <a:lstStyle/>
          <a:p>
            <a:r>
              <a:rPr lang="en-US"/>
              <a:t>Engr.Mahawish, Department pf Software Engineering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044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CSC(CF110)</a:t>
            </a:r>
            <a:endParaRPr lang="en-US" dirty="0"/>
          </a:p>
        </p:txBody>
      </p:sp>
      <p:sp>
        <p:nvSpPr>
          <p:cNvPr id="4" name="Footer Placeholder 3"/>
          <p:cNvSpPr>
            <a:spLocks noGrp="1"/>
          </p:cNvSpPr>
          <p:nvPr>
            <p:ph type="ftr" sz="quarter" idx="11"/>
          </p:nvPr>
        </p:nvSpPr>
        <p:spPr/>
        <p:txBody>
          <a:bodyPr/>
          <a:lstStyle/>
          <a:p>
            <a:r>
              <a:rPr lang="en-US"/>
              <a:t>Engr.Mahawish, Department pf Software Engineering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97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CSC(CF110)</a:t>
            </a:r>
            <a:endParaRPr lang="en-US" dirty="0"/>
          </a:p>
        </p:txBody>
      </p:sp>
      <p:sp>
        <p:nvSpPr>
          <p:cNvPr id="3" name="Footer Placeholder 2"/>
          <p:cNvSpPr>
            <a:spLocks noGrp="1"/>
          </p:cNvSpPr>
          <p:nvPr>
            <p:ph type="ftr" sz="quarter" idx="11"/>
          </p:nvPr>
        </p:nvSpPr>
        <p:spPr/>
        <p:txBody>
          <a:bodyPr/>
          <a:lstStyle/>
          <a:p>
            <a:r>
              <a:rPr lang="en-US"/>
              <a:t>Engr.Mahawish, Department pf Software Engineering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910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CSC(CF110)</a:t>
            </a:r>
            <a:endParaRPr lang="en-US" dirty="0"/>
          </a:p>
        </p:txBody>
      </p:sp>
      <p:sp>
        <p:nvSpPr>
          <p:cNvPr id="6" name="Footer Placeholder 5"/>
          <p:cNvSpPr>
            <a:spLocks noGrp="1"/>
          </p:cNvSpPr>
          <p:nvPr>
            <p:ph type="ftr" sz="quarter" idx="11"/>
          </p:nvPr>
        </p:nvSpPr>
        <p:spPr/>
        <p:txBody>
          <a:bodyPr/>
          <a:lstStyle/>
          <a:p>
            <a:r>
              <a:rPr lang="en-US"/>
              <a:t>Engr.Mahawish, Department pf Software Engineering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5860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CSC(CF110)</a:t>
            </a:r>
            <a:endParaRPr lang="en-US" dirty="0"/>
          </a:p>
        </p:txBody>
      </p:sp>
      <p:sp>
        <p:nvSpPr>
          <p:cNvPr id="6" name="Footer Placeholder 5"/>
          <p:cNvSpPr>
            <a:spLocks noGrp="1"/>
          </p:cNvSpPr>
          <p:nvPr>
            <p:ph type="ftr" sz="quarter" idx="11"/>
          </p:nvPr>
        </p:nvSpPr>
        <p:spPr/>
        <p:txBody>
          <a:bodyPr/>
          <a:lstStyle/>
          <a:p>
            <a:r>
              <a:rPr lang="en-US"/>
              <a:t>Engr.Mahawish, Department pf Software Engineering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790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300" b="1">
                <a:solidFill>
                  <a:srgbClr val="C00000"/>
                </a:solidFill>
                <a:latin typeface="Book Antiqua" panose="02040602050305030304" pitchFamily="18" charset="0"/>
              </a:defRPr>
            </a:lvl1pPr>
          </a:lstStyle>
          <a:p>
            <a:r>
              <a:rPr lang="en-US"/>
              <a:t>CSC(CF110)</a:t>
            </a:r>
            <a:endParaRPr lang="en-US" dirty="0"/>
          </a:p>
        </p:txBody>
      </p:sp>
      <p:sp>
        <p:nvSpPr>
          <p:cNvPr id="5" name="Footer Placeholder 4"/>
          <p:cNvSpPr>
            <a:spLocks noGrp="1"/>
          </p:cNvSpPr>
          <p:nvPr>
            <p:ph type="ftr" sz="quarter" idx="3"/>
          </p:nvPr>
        </p:nvSpPr>
        <p:spPr>
          <a:xfrm>
            <a:off x="3789829" y="6361579"/>
            <a:ext cx="4612341" cy="365125"/>
          </a:xfrm>
          <a:prstGeom prst="rect">
            <a:avLst/>
          </a:prstGeom>
        </p:spPr>
        <p:txBody>
          <a:bodyPr vert="horz" lIns="91440" tIns="45720" rIns="91440" bIns="45720" rtlCol="0" anchor="ctr"/>
          <a:lstStyle>
            <a:lvl1pPr algn="ctr">
              <a:defRPr sz="1300" b="1">
                <a:solidFill>
                  <a:srgbClr val="C00000"/>
                </a:solidFill>
                <a:latin typeface="Book Antiqua" panose="02040602050305030304" pitchFamily="18" charset="0"/>
              </a:defRPr>
            </a:lvl1pPr>
          </a:lstStyle>
          <a:p>
            <a:r>
              <a:rPr lang="en-US"/>
              <a:t>Engr.Mahawish, Department pf Software Engineering</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9459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mputerhope.com/help/sound.htm" TargetMode="External"/><Relationship Id="rId2" Type="http://schemas.openxmlformats.org/officeDocument/2006/relationships/hyperlink" Target="https://www.computerhope.com/help/modem.htm"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computerhope.com/jargon/a/agp.htm" TargetMode="External"/><Relationship Id="rId4" Type="http://schemas.openxmlformats.org/officeDocument/2006/relationships/hyperlink" Target="https://www.computerhope.com/jargon/p/pci.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omputerhope.com/jargon/num/32bit.htm" TargetMode="External"/><Relationship Id="rId2" Type="http://schemas.openxmlformats.org/officeDocument/2006/relationships/hyperlink" Target="https://www.computerhope.com/jargon/b/bus.htm"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computerhope.com/jargon/num/64bit.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680" y="1488123"/>
            <a:ext cx="9144000" cy="2387600"/>
          </a:xfrm>
        </p:spPr>
        <p:txBody>
          <a:bodyPr/>
          <a:lstStyle/>
          <a:p>
            <a:r>
              <a:rPr lang="en-US" dirty="0"/>
              <a:t>Computing Fundamentals </a:t>
            </a:r>
          </a:p>
        </p:txBody>
      </p:sp>
    </p:spTree>
    <p:extLst>
      <p:ext uri="{BB962C8B-B14F-4D97-AF65-F5344CB8AC3E}">
        <p14:creationId xmlns:p14="http://schemas.microsoft.com/office/powerpoint/2010/main" val="271672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AGP</a:t>
            </a:r>
            <a:endParaRPr lang="en-US" dirty="0"/>
          </a:p>
        </p:txBody>
      </p:sp>
      <p:sp>
        <p:nvSpPr>
          <p:cNvPr id="3" name="Date Placeholder 2"/>
          <p:cNvSpPr>
            <a:spLocks noGrp="1"/>
          </p:cNvSpPr>
          <p:nvPr>
            <p:ph type="dt" sz="half" idx="10"/>
          </p:nvPr>
        </p:nvSpPr>
        <p:spPr/>
        <p:txBody>
          <a:bodyPr/>
          <a:lstStyle/>
          <a:p>
            <a:r>
              <a:rPr lang="en-US"/>
              <a:t>CSC(CF110)</a:t>
            </a:r>
            <a:endParaRPr lang="en-US" dirty="0"/>
          </a:p>
        </p:txBody>
      </p:sp>
      <p:sp>
        <p:nvSpPr>
          <p:cNvPr id="5" name="Content Placeholder 4"/>
          <p:cNvSpPr>
            <a:spLocks noGrp="1"/>
          </p:cNvSpPr>
          <p:nvPr>
            <p:ph idx="1"/>
          </p:nvPr>
        </p:nvSpPr>
        <p:spPr/>
        <p:txBody>
          <a:bodyPr/>
          <a:lstStyle/>
          <a:p>
            <a:r>
              <a:rPr lang="en-US" dirty="0"/>
              <a:t>Short for </a:t>
            </a:r>
            <a:r>
              <a:rPr lang="en-US" b="1" dirty="0">
                <a:solidFill>
                  <a:srgbClr val="FF0000"/>
                </a:solidFill>
              </a:rPr>
              <a:t>accelerated graphics port.</a:t>
            </a:r>
          </a:p>
          <a:p>
            <a:r>
              <a:rPr lang="en-US" b="1" dirty="0"/>
              <a:t>AGP</a:t>
            </a:r>
            <a:r>
              <a:rPr lang="en-US" dirty="0"/>
              <a:t> is an advanced port designed for video cards and 3D accelerators.</a:t>
            </a:r>
          </a:p>
          <a:p>
            <a:r>
              <a:rPr lang="en-US" dirty="0"/>
              <a:t>AGP introduces a dedicated point-to-point channel that allows the graphics controller direct access to the system memory. </a:t>
            </a:r>
            <a:endParaRPr lang="en-US" b="1" dirty="0"/>
          </a:p>
          <a:p>
            <a:endParaRPr lang="en-US" dirty="0"/>
          </a:p>
        </p:txBody>
      </p:sp>
      <p:pic>
        <p:nvPicPr>
          <p:cNvPr id="34818" name="Picture 2" descr="AGP slot"/>
          <p:cNvPicPr>
            <a:picLocks noChangeAspect="1" noChangeArrowheads="1"/>
          </p:cNvPicPr>
          <p:nvPr/>
        </p:nvPicPr>
        <p:blipFill>
          <a:blip r:embed="rId2"/>
          <a:srcRect/>
          <a:stretch>
            <a:fillRect/>
          </a:stretch>
        </p:blipFill>
        <p:spPr bwMode="auto">
          <a:xfrm>
            <a:off x="3630294" y="4129722"/>
            <a:ext cx="7287861" cy="189007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Date Placeholder 2"/>
          <p:cNvSpPr>
            <a:spLocks noGrp="1"/>
          </p:cNvSpPr>
          <p:nvPr>
            <p:ph type="dt" sz="half" idx="10"/>
          </p:nvPr>
        </p:nvSpPr>
        <p:spPr/>
        <p:txBody>
          <a:bodyPr/>
          <a:lstStyle/>
          <a:p>
            <a:r>
              <a:rPr lang="en-US"/>
              <a:t>CSC(CF110)</a:t>
            </a:r>
            <a:endParaRPr lang="en-US" dirty="0"/>
          </a:p>
        </p:txBody>
      </p:sp>
      <p:sp>
        <p:nvSpPr>
          <p:cNvPr id="5" name="Content Placeholder 4"/>
          <p:cNvSpPr>
            <a:spLocks noGrp="1"/>
          </p:cNvSpPr>
          <p:nvPr>
            <p:ph idx="1"/>
          </p:nvPr>
        </p:nvSpPr>
        <p:spPr/>
        <p:txBody>
          <a:bodyPr>
            <a:normAutofit/>
          </a:bodyPr>
          <a:lstStyle/>
          <a:p>
            <a:pPr algn="just">
              <a:buNone/>
            </a:pPr>
            <a:endParaRPr lang="en-US" dirty="0"/>
          </a:p>
          <a:p>
            <a:pPr algn="just"/>
            <a:r>
              <a:rPr lang="en-US" b="1" dirty="0"/>
              <a:t>Northbridge:</a:t>
            </a:r>
            <a:r>
              <a:rPr lang="en-US" dirty="0"/>
              <a:t> This allows communication between the CPU and the system memory and PCI-E slots. It is a focal Point of Motherboard and It is also called as Memory Controller Hub.</a:t>
            </a:r>
          </a:p>
          <a:p>
            <a:pPr algn="just"/>
            <a:endParaRPr lang="en-US" dirty="0"/>
          </a:p>
          <a:p>
            <a:pPr algn="just"/>
            <a:r>
              <a:rPr lang="en-US" b="1" dirty="0"/>
              <a:t>Socket:</a:t>
            </a:r>
            <a:r>
              <a:rPr lang="en-US" dirty="0"/>
              <a:t> This is where the CPU will plug in. The orange bracket that is surrounding it is used for high end heat sinks. It helps to support the weight of the heat sink.</a:t>
            </a:r>
          </a:p>
          <a:p>
            <a:pPr algn="just"/>
            <a:endParaRPr lang="en-US" dirty="0"/>
          </a:p>
          <a:p>
            <a:pPr algn="just"/>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t>
            </a:r>
          </a:p>
        </p:txBody>
      </p:sp>
      <p:sp>
        <p:nvSpPr>
          <p:cNvPr id="3" name="Date Placeholder 2"/>
          <p:cNvSpPr>
            <a:spLocks noGrp="1"/>
          </p:cNvSpPr>
          <p:nvPr>
            <p:ph type="dt" sz="half" idx="10"/>
          </p:nvPr>
        </p:nvSpPr>
        <p:spPr/>
        <p:txBody>
          <a:bodyPr/>
          <a:lstStyle/>
          <a:p>
            <a:r>
              <a:rPr lang="en-US"/>
              <a:t>CSC(CF110)</a:t>
            </a:r>
            <a:endParaRPr lang="en-US" dirty="0"/>
          </a:p>
        </p:txBody>
      </p:sp>
      <p:sp>
        <p:nvSpPr>
          <p:cNvPr id="5" name="Content Placeholder 4"/>
          <p:cNvSpPr>
            <a:spLocks noGrp="1"/>
          </p:cNvSpPr>
          <p:nvPr>
            <p:ph idx="1"/>
          </p:nvPr>
        </p:nvSpPr>
        <p:spPr/>
        <p:txBody>
          <a:bodyPr>
            <a:normAutofit fontScale="85000" lnSpcReduction="20000"/>
          </a:bodyPr>
          <a:lstStyle/>
          <a:p>
            <a:r>
              <a:rPr lang="en-US" b="1" dirty="0"/>
              <a:t>ATX Power Connector:</a:t>
            </a:r>
            <a:r>
              <a:rPr lang="en-US" dirty="0"/>
              <a:t> This is the second of two power connections. This is the main power connection for the motherboard, and comes from the Power Supply.</a:t>
            </a:r>
          </a:p>
          <a:p>
            <a:endParaRPr lang="en-US" dirty="0"/>
          </a:p>
          <a:p>
            <a:pPr algn="just"/>
            <a:r>
              <a:rPr lang="en-US" b="1" dirty="0"/>
              <a:t> IDE connectors or PATA connectors :</a:t>
            </a:r>
            <a:r>
              <a:rPr lang="en-US" dirty="0"/>
              <a:t> IDE full form is Integrated Device Electronics. it supports IDE devices, such as Hard disks and CD and DVD drives. Most drives today come with SATA connections.</a:t>
            </a:r>
          </a:p>
          <a:p>
            <a:pPr algn="just"/>
            <a:endParaRPr lang="en-US" dirty="0"/>
          </a:p>
          <a:p>
            <a:pPr algn="just"/>
            <a:r>
              <a:rPr lang="en-US" b="1" dirty="0"/>
              <a:t>SATA Connections : </a:t>
            </a:r>
            <a:r>
              <a:rPr lang="en-US" dirty="0"/>
              <a:t>SATA full form is Serial Advanced Technology Attachment. These are connect with serial ATA devices, such as Hard disk drives and CD or DVD drives.</a:t>
            </a:r>
          </a:p>
          <a:p>
            <a:pPr algn="just"/>
            <a:endParaRPr lang="en-US" dirty="0"/>
          </a:p>
          <a:p>
            <a:pPr algn="just"/>
            <a:r>
              <a:rPr lang="en-US" b="1" dirty="0"/>
              <a:t>CMOS battery :</a:t>
            </a:r>
            <a:r>
              <a:rPr lang="en-US" dirty="0"/>
              <a:t>This is the motherboard's battery, which is used to power the south bridge and the BIOS to save the setting, data and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Devices</a:t>
            </a:r>
          </a:p>
        </p:txBody>
      </p:sp>
      <p:sp>
        <p:nvSpPr>
          <p:cNvPr id="3" name="Content Placeholder 2"/>
          <p:cNvSpPr>
            <a:spLocks noGrp="1"/>
          </p:cNvSpPr>
          <p:nvPr>
            <p:ph idx="1"/>
          </p:nvPr>
        </p:nvSpPr>
        <p:spPr>
          <a:xfrm>
            <a:off x="2591230" y="2515437"/>
            <a:ext cx="6140647" cy="1502773"/>
          </a:xfrm>
          <a:solidFill>
            <a:schemeClr val="accent1">
              <a:lumMod val="60000"/>
              <a:lumOff val="40000"/>
            </a:schemeClr>
          </a:solidFill>
        </p:spPr>
        <p:txBody>
          <a:bodyPr>
            <a:normAutofit fontScale="92500" lnSpcReduction="20000"/>
          </a:bodyPr>
          <a:lstStyle/>
          <a:p>
            <a:r>
              <a:rPr lang="en-US" dirty="0"/>
              <a:t>In computing, an input device is (a piece of computer hardware equipment) used to provide data and control signals to an information processing system</a:t>
            </a:r>
          </a:p>
        </p:txBody>
      </p:sp>
      <p:sp>
        <p:nvSpPr>
          <p:cNvPr id="6" name="Date Placeholder 5"/>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324950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Devices</a:t>
            </a:r>
          </a:p>
        </p:txBody>
      </p:sp>
      <p:sp>
        <p:nvSpPr>
          <p:cNvPr id="3" name="Content Placeholder 2"/>
          <p:cNvSpPr>
            <a:spLocks noGrp="1"/>
          </p:cNvSpPr>
          <p:nvPr>
            <p:ph idx="1"/>
          </p:nvPr>
        </p:nvSpPr>
        <p:spPr>
          <a:xfrm>
            <a:off x="1097279" y="1845734"/>
            <a:ext cx="10274765" cy="4439156"/>
          </a:xfrm>
        </p:spPr>
        <p:txBody>
          <a:bodyPr>
            <a:normAutofit fontScale="92500" lnSpcReduction="20000"/>
          </a:bodyPr>
          <a:lstStyle/>
          <a:p>
            <a:r>
              <a:rPr lang="en-US" dirty="0"/>
              <a:t>Following are some of the important input devices which are used in a computer..</a:t>
            </a:r>
          </a:p>
          <a:p>
            <a:pPr marL="749808" lvl="1" indent="-457200">
              <a:buFont typeface="+mj-lt"/>
              <a:buAutoNum type="arabicPeriod"/>
            </a:pPr>
            <a:r>
              <a:rPr lang="en-US" dirty="0"/>
              <a:t>Keyboard</a:t>
            </a:r>
          </a:p>
          <a:p>
            <a:pPr marL="749808" lvl="1" indent="-457200">
              <a:buFont typeface="+mj-lt"/>
              <a:buAutoNum type="arabicPeriod"/>
            </a:pPr>
            <a:r>
              <a:rPr lang="en-US" dirty="0"/>
              <a:t>Mouse</a:t>
            </a:r>
          </a:p>
          <a:p>
            <a:pPr marL="749808" lvl="1" indent="-457200">
              <a:buFont typeface="+mj-lt"/>
              <a:buAutoNum type="arabicPeriod"/>
            </a:pPr>
            <a:r>
              <a:rPr lang="en-US" dirty="0"/>
              <a:t>Joy Stick</a:t>
            </a:r>
          </a:p>
          <a:p>
            <a:pPr marL="749808" lvl="1" indent="-457200">
              <a:buFont typeface="+mj-lt"/>
              <a:buAutoNum type="arabicPeriod"/>
            </a:pPr>
            <a:r>
              <a:rPr lang="en-US" dirty="0"/>
              <a:t>Light pen</a:t>
            </a:r>
          </a:p>
          <a:p>
            <a:pPr marL="749808" lvl="1" indent="-457200">
              <a:buFont typeface="+mj-lt"/>
              <a:buAutoNum type="arabicPeriod"/>
            </a:pPr>
            <a:r>
              <a:rPr lang="en-US" dirty="0"/>
              <a:t>Track Ball</a:t>
            </a:r>
          </a:p>
          <a:p>
            <a:pPr marL="749808" lvl="1" indent="-457200">
              <a:buFont typeface="+mj-lt"/>
              <a:buAutoNum type="arabicPeriod"/>
            </a:pPr>
            <a:r>
              <a:rPr lang="en-US" dirty="0"/>
              <a:t>Scanner</a:t>
            </a:r>
          </a:p>
          <a:p>
            <a:pPr marL="749808" lvl="1" indent="-457200">
              <a:buFont typeface="+mj-lt"/>
              <a:buAutoNum type="arabicPeriod"/>
            </a:pPr>
            <a:r>
              <a:rPr lang="en-US" dirty="0"/>
              <a:t>Graphic Tablet</a:t>
            </a:r>
          </a:p>
          <a:p>
            <a:pPr marL="749808" lvl="1" indent="-457200">
              <a:buFont typeface="+mj-lt"/>
              <a:buAutoNum type="arabicPeriod"/>
            </a:pPr>
            <a:r>
              <a:rPr lang="en-US" dirty="0"/>
              <a:t>Microphone</a:t>
            </a:r>
          </a:p>
          <a:p>
            <a:pPr marL="749808" lvl="1" indent="-457200">
              <a:buFont typeface="+mj-lt"/>
              <a:buAutoNum type="arabicPeriod"/>
            </a:pPr>
            <a:r>
              <a:rPr lang="en-US" dirty="0"/>
              <a:t>Magnetic Ink Card Reader(MICR)</a:t>
            </a:r>
          </a:p>
          <a:p>
            <a:pPr marL="749808" lvl="1" indent="-457200">
              <a:buFont typeface="+mj-lt"/>
              <a:buAutoNum type="arabicPeriod"/>
            </a:pPr>
            <a:r>
              <a:rPr lang="en-US" dirty="0"/>
              <a:t>Optical Character Reader(OCR)</a:t>
            </a:r>
          </a:p>
          <a:p>
            <a:pPr marL="749808" lvl="1" indent="-457200">
              <a:buFont typeface="+mj-lt"/>
              <a:buAutoNum type="arabicPeriod"/>
            </a:pPr>
            <a:r>
              <a:rPr lang="en-US" dirty="0"/>
              <a:t>Bar Code Reader</a:t>
            </a:r>
          </a:p>
          <a:p>
            <a:pPr marL="749808" lvl="1" indent="-457200">
              <a:buFont typeface="+mj-lt"/>
              <a:buAutoNum type="arabicPeriod"/>
            </a:pPr>
            <a:r>
              <a:rPr lang="en-US" dirty="0"/>
              <a:t>Optical Mark Reader(OMR)</a:t>
            </a:r>
          </a:p>
          <a:p>
            <a:endParaRPr lang="en-US" dirty="0"/>
          </a:p>
        </p:txBody>
      </p:sp>
      <p:pic>
        <p:nvPicPr>
          <p:cNvPr id="4" name="Picture 3"/>
          <p:cNvPicPr>
            <a:picLocks noChangeAspect="1"/>
          </p:cNvPicPr>
          <p:nvPr/>
        </p:nvPicPr>
        <p:blipFill>
          <a:blip r:embed="rId2"/>
          <a:stretch>
            <a:fillRect/>
          </a:stretch>
        </p:blipFill>
        <p:spPr>
          <a:xfrm>
            <a:off x="3291893" y="2210538"/>
            <a:ext cx="1409700" cy="942975"/>
          </a:xfrm>
          <a:prstGeom prst="rect">
            <a:avLst/>
          </a:prstGeom>
        </p:spPr>
      </p:pic>
      <p:pic>
        <p:nvPicPr>
          <p:cNvPr id="5" name="Picture 4"/>
          <p:cNvPicPr>
            <a:picLocks noChangeAspect="1"/>
          </p:cNvPicPr>
          <p:nvPr/>
        </p:nvPicPr>
        <p:blipFill>
          <a:blip r:embed="rId3"/>
          <a:stretch>
            <a:fillRect/>
          </a:stretch>
        </p:blipFill>
        <p:spPr>
          <a:xfrm>
            <a:off x="5334480" y="2296844"/>
            <a:ext cx="1047750" cy="990600"/>
          </a:xfrm>
          <a:prstGeom prst="rect">
            <a:avLst/>
          </a:prstGeom>
        </p:spPr>
      </p:pic>
      <p:pic>
        <p:nvPicPr>
          <p:cNvPr id="6" name="Picture 5"/>
          <p:cNvPicPr>
            <a:picLocks noChangeAspect="1"/>
          </p:cNvPicPr>
          <p:nvPr/>
        </p:nvPicPr>
        <p:blipFill>
          <a:blip r:embed="rId4"/>
          <a:stretch>
            <a:fillRect/>
          </a:stretch>
        </p:blipFill>
        <p:spPr>
          <a:xfrm>
            <a:off x="3763179" y="3348283"/>
            <a:ext cx="819150" cy="1162050"/>
          </a:xfrm>
          <a:prstGeom prst="rect">
            <a:avLst/>
          </a:prstGeom>
        </p:spPr>
      </p:pic>
      <p:pic>
        <p:nvPicPr>
          <p:cNvPr id="7" name="Picture 6"/>
          <p:cNvPicPr>
            <a:picLocks noChangeAspect="1"/>
          </p:cNvPicPr>
          <p:nvPr/>
        </p:nvPicPr>
        <p:blipFill>
          <a:blip r:embed="rId5"/>
          <a:stretch>
            <a:fillRect/>
          </a:stretch>
        </p:blipFill>
        <p:spPr>
          <a:xfrm>
            <a:off x="6897493" y="2395917"/>
            <a:ext cx="1352550" cy="1000125"/>
          </a:xfrm>
          <a:prstGeom prst="rect">
            <a:avLst/>
          </a:prstGeom>
        </p:spPr>
      </p:pic>
      <p:pic>
        <p:nvPicPr>
          <p:cNvPr id="8" name="Picture 7"/>
          <p:cNvPicPr>
            <a:picLocks noChangeAspect="1"/>
          </p:cNvPicPr>
          <p:nvPr/>
        </p:nvPicPr>
        <p:blipFill>
          <a:blip r:embed="rId6"/>
          <a:stretch>
            <a:fillRect/>
          </a:stretch>
        </p:blipFill>
        <p:spPr>
          <a:xfrm>
            <a:off x="5155183" y="3860214"/>
            <a:ext cx="1333500" cy="1038225"/>
          </a:xfrm>
          <a:prstGeom prst="rect">
            <a:avLst/>
          </a:prstGeom>
        </p:spPr>
      </p:pic>
      <p:pic>
        <p:nvPicPr>
          <p:cNvPr id="9" name="Picture 8"/>
          <p:cNvPicPr>
            <a:picLocks noChangeAspect="1"/>
          </p:cNvPicPr>
          <p:nvPr/>
        </p:nvPicPr>
        <p:blipFill>
          <a:blip r:embed="rId7"/>
          <a:stretch>
            <a:fillRect/>
          </a:stretch>
        </p:blipFill>
        <p:spPr>
          <a:xfrm>
            <a:off x="8671961" y="2433034"/>
            <a:ext cx="1647825" cy="1104900"/>
          </a:xfrm>
          <a:prstGeom prst="rect">
            <a:avLst/>
          </a:prstGeom>
        </p:spPr>
      </p:pic>
      <p:pic>
        <p:nvPicPr>
          <p:cNvPr id="10" name="Picture 9"/>
          <p:cNvPicPr>
            <a:picLocks noChangeAspect="1"/>
          </p:cNvPicPr>
          <p:nvPr/>
        </p:nvPicPr>
        <p:blipFill>
          <a:blip r:embed="rId8"/>
          <a:stretch>
            <a:fillRect/>
          </a:stretch>
        </p:blipFill>
        <p:spPr>
          <a:xfrm>
            <a:off x="10718293" y="2809098"/>
            <a:ext cx="1472002" cy="1390635"/>
          </a:xfrm>
          <a:prstGeom prst="rect">
            <a:avLst/>
          </a:prstGeom>
        </p:spPr>
      </p:pic>
      <p:pic>
        <p:nvPicPr>
          <p:cNvPr id="11" name="Picture 10"/>
          <p:cNvPicPr>
            <a:picLocks noChangeAspect="1"/>
          </p:cNvPicPr>
          <p:nvPr/>
        </p:nvPicPr>
        <p:blipFill>
          <a:blip r:embed="rId9"/>
          <a:stretch>
            <a:fillRect/>
          </a:stretch>
        </p:blipFill>
        <p:spPr>
          <a:xfrm>
            <a:off x="7003946" y="3504416"/>
            <a:ext cx="1329286" cy="1329286"/>
          </a:xfrm>
          <a:prstGeom prst="rect">
            <a:avLst/>
          </a:prstGeom>
        </p:spPr>
      </p:pic>
      <p:pic>
        <p:nvPicPr>
          <p:cNvPr id="12" name="Picture 11"/>
          <p:cNvPicPr>
            <a:picLocks noChangeAspect="1"/>
          </p:cNvPicPr>
          <p:nvPr/>
        </p:nvPicPr>
        <p:blipFill>
          <a:blip r:embed="rId10"/>
          <a:stretch>
            <a:fillRect/>
          </a:stretch>
        </p:blipFill>
        <p:spPr>
          <a:xfrm>
            <a:off x="8671961" y="3684667"/>
            <a:ext cx="1015806" cy="987676"/>
          </a:xfrm>
          <a:prstGeom prst="rect">
            <a:avLst/>
          </a:prstGeom>
        </p:spPr>
      </p:pic>
      <p:pic>
        <p:nvPicPr>
          <p:cNvPr id="13" name="Picture 12"/>
          <p:cNvPicPr>
            <a:picLocks noChangeAspect="1"/>
          </p:cNvPicPr>
          <p:nvPr/>
        </p:nvPicPr>
        <p:blipFill>
          <a:blip r:embed="rId11"/>
          <a:stretch>
            <a:fillRect/>
          </a:stretch>
        </p:blipFill>
        <p:spPr>
          <a:xfrm>
            <a:off x="10733310" y="4603577"/>
            <a:ext cx="1277468" cy="1277468"/>
          </a:xfrm>
          <a:prstGeom prst="rect">
            <a:avLst/>
          </a:prstGeom>
        </p:spPr>
      </p:pic>
      <p:pic>
        <p:nvPicPr>
          <p:cNvPr id="14" name="Picture 13"/>
          <p:cNvPicPr>
            <a:picLocks noChangeAspect="1"/>
          </p:cNvPicPr>
          <p:nvPr/>
        </p:nvPicPr>
        <p:blipFill>
          <a:blip r:embed="rId12"/>
          <a:stretch>
            <a:fillRect/>
          </a:stretch>
        </p:blipFill>
        <p:spPr>
          <a:xfrm>
            <a:off x="8599665" y="5089003"/>
            <a:ext cx="1517896" cy="1007883"/>
          </a:xfrm>
          <a:prstGeom prst="rect">
            <a:avLst/>
          </a:prstGeom>
        </p:spPr>
      </p:pic>
      <p:pic>
        <p:nvPicPr>
          <p:cNvPr id="15" name="Picture 14"/>
          <p:cNvPicPr>
            <a:picLocks noChangeAspect="1"/>
          </p:cNvPicPr>
          <p:nvPr/>
        </p:nvPicPr>
        <p:blipFill>
          <a:blip r:embed="rId13"/>
          <a:stretch>
            <a:fillRect/>
          </a:stretch>
        </p:blipFill>
        <p:spPr>
          <a:xfrm>
            <a:off x="6034876" y="5053379"/>
            <a:ext cx="2215167" cy="1076571"/>
          </a:xfrm>
          <a:prstGeom prst="rect">
            <a:avLst/>
          </a:prstGeom>
        </p:spPr>
      </p:pic>
      <p:sp>
        <p:nvSpPr>
          <p:cNvPr id="18" name="Date Placeholder 17"/>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56675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circle(in)">
                                      <p:cBhvr>
                                        <p:cTn id="53" dur="2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circle(in)">
                                      <p:cBhvr>
                                        <p:cTn id="58" dur="2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barn(inVertical)">
                                      <p:cBhvr>
                                        <p:cTn id="71" dur="5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arn(inVertical)">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Effect transition="in" filter="fade">
                                      <p:cBhvr>
                                        <p:cTn id="81" dur="500"/>
                                        <p:tgtEl>
                                          <p:spTgt spid="3">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fill="hold"/>
                                        <p:tgtEl>
                                          <p:spTgt spid="11"/>
                                        </p:tgtEl>
                                        <p:attrNameLst>
                                          <p:attrName>ppt_x</p:attrName>
                                        </p:attrNameLst>
                                      </p:cBhvr>
                                      <p:tavLst>
                                        <p:tav tm="0">
                                          <p:val>
                                            <p:strVal val="#ppt_x"/>
                                          </p:val>
                                        </p:tav>
                                        <p:tav tm="100000">
                                          <p:val>
                                            <p:strVal val="#ppt_x"/>
                                          </p:val>
                                        </p:tav>
                                      </p:tavLst>
                                    </p:anim>
                                    <p:anim calcmode="lin" valueType="num">
                                      <p:cBhvr additive="base">
                                        <p:cTn id="8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
                                            <p:txEl>
                                              <p:pRg st="9" end="9"/>
                                            </p:txEl>
                                          </p:spTgt>
                                        </p:tgtEl>
                                        <p:attrNameLst>
                                          <p:attrName>style.visibility</p:attrName>
                                        </p:attrNameLst>
                                      </p:cBhvr>
                                      <p:to>
                                        <p:strVal val="visible"/>
                                      </p:to>
                                    </p:set>
                                    <p:animEffect transition="in" filter="barn(inVertical)">
                                      <p:cBhvr>
                                        <p:cTn id="92" dur="5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barn(inVertical)">
                                      <p:cBhvr>
                                        <p:cTn id="97" dur="5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3">
                                            <p:txEl>
                                              <p:pRg st="10" end="10"/>
                                            </p:txEl>
                                          </p:spTgt>
                                        </p:tgtEl>
                                        <p:attrNameLst>
                                          <p:attrName>style.visibility</p:attrName>
                                        </p:attrNameLst>
                                      </p:cBhvr>
                                      <p:to>
                                        <p:strVal val="visible"/>
                                      </p:to>
                                    </p:set>
                                    <p:animEffect transition="in" filter="fade">
                                      <p:cBhvr>
                                        <p:cTn id="102" dur="1000"/>
                                        <p:tgtEl>
                                          <p:spTgt spid="3">
                                            <p:txEl>
                                              <p:pRg st="10" end="10"/>
                                            </p:txEl>
                                          </p:spTgt>
                                        </p:tgtEl>
                                      </p:cBhvr>
                                    </p:animEffect>
                                    <p:anim calcmode="lin" valueType="num">
                                      <p:cBhvr>
                                        <p:cTn id="10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barn(inVertical)">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3">
                                            <p:txEl>
                                              <p:pRg st="11" end="11"/>
                                            </p:txEl>
                                          </p:spTgt>
                                        </p:tgtEl>
                                        <p:attrNameLst>
                                          <p:attrName>style.visibility</p:attrName>
                                        </p:attrNameLst>
                                      </p:cBhvr>
                                      <p:to>
                                        <p:strVal val="visible"/>
                                      </p:to>
                                    </p:set>
                                    <p:animEffect transition="in" filter="wipe(down)">
                                      <p:cBhvr>
                                        <p:cTn id="114" dur="500"/>
                                        <p:tgtEl>
                                          <p:spTgt spid="3">
                                            <p:txEl>
                                              <p:pRg st="11" end="1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circle(in)">
                                      <p:cBhvr>
                                        <p:cTn id="119" dur="2000"/>
                                        <p:tgtEl>
                                          <p:spTgt spid="14"/>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3">
                                            <p:txEl>
                                              <p:pRg st="12" end="12"/>
                                            </p:txEl>
                                          </p:spTgt>
                                        </p:tgtEl>
                                        <p:attrNameLst>
                                          <p:attrName>style.visibility</p:attrName>
                                        </p:attrNameLst>
                                      </p:cBhvr>
                                      <p:to>
                                        <p:strVal val="visible"/>
                                      </p:to>
                                    </p:set>
                                    <p:anim calcmode="lin" valueType="num">
                                      <p:cBhvr additive="base">
                                        <p:cTn id="12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fade">
                                      <p:cBhvr>
                                        <p:cTn id="1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035" y="209330"/>
            <a:ext cx="10058400" cy="1450757"/>
          </a:xfrm>
        </p:spPr>
        <p:txBody>
          <a:bodyPr/>
          <a:lstStyle/>
          <a:p>
            <a:r>
              <a:rPr lang="en-US" dirty="0"/>
              <a:t>Output Device</a:t>
            </a:r>
          </a:p>
        </p:txBody>
      </p:sp>
      <p:sp>
        <p:nvSpPr>
          <p:cNvPr id="3" name="Content Placeholder 2"/>
          <p:cNvSpPr>
            <a:spLocks noGrp="1"/>
          </p:cNvSpPr>
          <p:nvPr>
            <p:ph idx="1"/>
          </p:nvPr>
        </p:nvSpPr>
        <p:spPr>
          <a:xfrm>
            <a:off x="2544865" y="2515436"/>
            <a:ext cx="6364739" cy="1309590"/>
          </a:xfrm>
          <a:solidFill>
            <a:schemeClr val="accent1">
              <a:lumMod val="60000"/>
              <a:lumOff val="40000"/>
            </a:schemeClr>
          </a:solidFill>
        </p:spPr>
        <p:txBody>
          <a:bodyPr/>
          <a:lstStyle/>
          <a:p>
            <a:r>
              <a:rPr lang="en-US" dirty="0"/>
              <a:t>An output device is any device used to send data from a computer to another device or user.</a:t>
            </a:r>
          </a:p>
        </p:txBody>
      </p:sp>
      <p:sp>
        <p:nvSpPr>
          <p:cNvPr id="6" name="Date Placeholder 5"/>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64642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Devices</a:t>
            </a:r>
          </a:p>
        </p:txBody>
      </p:sp>
      <p:sp>
        <p:nvSpPr>
          <p:cNvPr id="3" name="Content Placeholder 2"/>
          <p:cNvSpPr>
            <a:spLocks noGrp="1"/>
          </p:cNvSpPr>
          <p:nvPr>
            <p:ph idx="1"/>
          </p:nvPr>
        </p:nvSpPr>
        <p:spPr>
          <a:xfrm>
            <a:off x="2539714" y="2309375"/>
            <a:ext cx="5651250" cy="1026254"/>
          </a:xfrm>
          <a:solidFill>
            <a:schemeClr val="accent1">
              <a:lumMod val="60000"/>
              <a:lumOff val="40000"/>
            </a:schemeClr>
          </a:solidFill>
        </p:spPr>
        <p:txBody>
          <a:bodyPr>
            <a:normAutofit fontScale="92500" lnSpcReduction="20000"/>
          </a:bodyPr>
          <a:lstStyle/>
          <a:p>
            <a:r>
              <a:rPr lang="en-US" dirty="0"/>
              <a:t> A storage device is any computing hardware that is used for storing, porting and extracting data</a:t>
            </a:r>
          </a:p>
        </p:txBody>
      </p:sp>
      <p:sp>
        <p:nvSpPr>
          <p:cNvPr id="6" name="Date Placeholder 5"/>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407782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Devices</a:t>
            </a:r>
          </a:p>
        </p:txBody>
      </p:sp>
      <p:sp>
        <p:nvSpPr>
          <p:cNvPr id="3" name="Content Placeholder 2"/>
          <p:cNvSpPr>
            <a:spLocks noGrp="1"/>
          </p:cNvSpPr>
          <p:nvPr>
            <p:ph idx="1"/>
          </p:nvPr>
        </p:nvSpPr>
        <p:spPr/>
        <p:txBody>
          <a:bodyPr/>
          <a:lstStyle/>
          <a:p>
            <a:r>
              <a:rPr lang="en-US" dirty="0"/>
              <a:t>Following are some of the important storage devices which are used in a computer..</a:t>
            </a:r>
          </a:p>
          <a:p>
            <a:pPr marL="544068" lvl="1" indent="-342900">
              <a:buFont typeface="+mj-lt"/>
              <a:buAutoNum type="arabicPeriod"/>
            </a:pPr>
            <a:endParaRPr lang="en-US" dirty="0"/>
          </a:p>
          <a:p>
            <a:pPr marL="544068" lvl="1" indent="-342900">
              <a:buFont typeface="+mj-lt"/>
              <a:buAutoNum type="arabicPeriod"/>
            </a:pPr>
            <a:r>
              <a:rPr lang="en-US" dirty="0"/>
              <a:t>Floppy Disks</a:t>
            </a:r>
          </a:p>
          <a:p>
            <a:pPr marL="544068" lvl="1" indent="-342900">
              <a:buFont typeface="+mj-lt"/>
              <a:buAutoNum type="arabicPeriod"/>
            </a:pPr>
            <a:r>
              <a:rPr lang="en-US" dirty="0"/>
              <a:t>Hard Disk Drives</a:t>
            </a:r>
          </a:p>
          <a:p>
            <a:pPr marL="544068" lvl="1" indent="-342900">
              <a:buFont typeface="+mj-lt"/>
              <a:buAutoNum type="arabicPeriod"/>
            </a:pPr>
            <a:r>
              <a:rPr lang="en-US" dirty="0"/>
              <a:t>Flash Drives</a:t>
            </a:r>
          </a:p>
          <a:p>
            <a:pPr marL="544068" lvl="1" indent="-342900">
              <a:buFont typeface="+mj-lt"/>
              <a:buAutoNum type="arabicPeriod"/>
            </a:pPr>
            <a:r>
              <a:rPr lang="en-US" dirty="0"/>
              <a:t>CDs and DVDs</a:t>
            </a:r>
          </a:p>
          <a:p>
            <a:pPr marL="201168" lvl="1" indent="0">
              <a:buNone/>
            </a:pPr>
            <a:endParaRPr lang="en-US" dirty="0"/>
          </a:p>
        </p:txBody>
      </p:sp>
      <p:pic>
        <p:nvPicPr>
          <p:cNvPr id="4" name="Picture 3"/>
          <p:cNvPicPr>
            <a:picLocks noChangeAspect="1"/>
          </p:cNvPicPr>
          <p:nvPr/>
        </p:nvPicPr>
        <p:blipFill>
          <a:blip r:embed="rId2"/>
          <a:stretch>
            <a:fillRect/>
          </a:stretch>
        </p:blipFill>
        <p:spPr>
          <a:xfrm>
            <a:off x="4078310" y="2235759"/>
            <a:ext cx="1420969" cy="1480916"/>
          </a:xfrm>
          <a:prstGeom prst="rect">
            <a:avLst/>
          </a:prstGeom>
        </p:spPr>
      </p:pic>
      <p:pic>
        <p:nvPicPr>
          <p:cNvPr id="5" name="Picture 4"/>
          <p:cNvPicPr>
            <a:picLocks noChangeAspect="1"/>
          </p:cNvPicPr>
          <p:nvPr/>
        </p:nvPicPr>
        <p:blipFill>
          <a:blip r:embed="rId3"/>
          <a:stretch>
            <a:fillRect/>
          </a:stretch>
        </p:blipFill>
        <p:spPr>
          <a:xfrm>
            <a:off x="6798272" y="2673486"/>
            <a:ext cx="1388666" cy="1648496"/>
          </a:xfrm>
          <a:prstGeom prst="rect">
            <a:avLst/>
          </a:prstGeom>
        </p:spPr>
      </p:pic>
      <p:pic>
        <p:nvPicPr>
          <p:cNvPr id="6" name="Picture 5"/>
          <p:cNvPicPr>
            <a:picLocks noChangeAspect="1"/>
          </p:cNvPicPr>
          <p:nvPr/>
        </p:nvPicPr>
        <p:blipFill>
          <a:blip r:embed="rId4"/>
          <a:stretch>
            <a:fillRect/>
          </a:stretch>
        </p:blipFill>
        <p:spPr>
          <a:xfrm>
            <a:off x="4584878" y="4623868"/>
            <a:ext cx="1339403" cy="1245226"/>
          </a:xfrm>
          <a:prstGeom prst="rect">
            <a:avLst/>
          </a:prstGeom>
        </p:spPr>
      </p:pic>
      <p:pic>
        <p:nvPicPr>
          <p:cNvPr id="7" name="Picture 6"/>
          <p:cNvPicPr>
            <a:picLocks noChangeAspect="1"/>
          </p:cNvPicPr>
          <p:nvPr/>
        </p:nvPicPr>
        <p:blipFill>
          <a:blip r:embed="rId5"/>
          <a:stretch>
            <a:fillRect/>
          </a:stretch>
        </p:blipFill>
        <p:spPr>
          <a:xfrm>
            <a:off x="8804857" y="4248764"/>
            <a:ext cx="2451162" cy="1811562"/>
          </a:xfrm>
          <a:prstGeom prst="rect">
            <a:avLst/>
          </a:prstGeom>
        </p:spPr>
      </p:pic>
      <p:sp>
        <p:nvSpPr>
          <p:cNvPr id="10" name="Date Placeholder 9"/>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316015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Devices</a:t>
            </a:r>
          </a:p>
        </p:txBody>
      </p:sp>
      <p:sp>
        <p:nvSpPr>
          <p:cNvPr id="3" name="Content Placeholder 2"/>
          <p:cNvSpPr>
            <a:spLocks noGrp="1"/>
          </p:cNvSpPr>
          <p:nvPr>
            <p:ph idx="1"/>
          </p:nvPr>
        </p:nvSpPr>
        <p:spPr/>
        <p:txBody>
          <a:bodyPr>
            <a:normAutofit/>
          </a:bodyPr>
          <a:lstStyle/>
          <a:p>
            <a:pPr marL="0" indent="0">
              <a:buNone/>
            </a:pPr>
            <a:r>
              <a:rPr lang="en-US" dirty="0"/>
              <a:t>Following are some of the important input devices which are used in a computer..</a:t>
            </a:r>
          </a:p>
          <a:p>
            <a:pPr marL="749808" lvl="1" indent="-457200">
              <a:buFont typeface="+mj-lt"/>
              <a:buAutoNum type="arabicPeriod"/>
            </a:pPr>
            <a:endParaRPr lang="en-US" dirty="0"/>
          </a:p>
          <a:p>
            <a:pPr marL="749808" lvl="1" indent="-457200">
              <a:buFont typeface="+mj-lt"/>
              <a:buAutoNum type="arabicPeriod"/>
            </a:pPr>
            <a:endParaRPr lang="en-US" dirty="0"/>
          </a:p>
          <a:p>
            <a:pPr marL="749808" lvl="1" indent="-457200">
              <a:buFont typeface="+mj-lt"/>
              <a:buAutoNum type="arabicPeriod"/>
            </a:pPr>
            <a:r>
              <a:rPr lang="en-US" dirty="0"/>
              <a:t>Monitor (LED, LCD, CRT </a:t>
            </a:r>
            <a:r>
              <a:rPr lang="en-US" dirty="0" err="1"/>
              <a:t>etc</a:t>
            </a:r>
            <a:r>
              <a:rPr lang="en-US" dirty="0"/>
              <a:t>)</a:t>
            </a:r>
          </a:p>
          <a:p>
            <a:pPr marL="749808" lvl="1" indent="-457200">
              <a:buFont typeface="+mj-lt"/>
              <a:buAutoNum type="arabicPeriod"/>
            </a:pPr>
            <a:r>
              <a:rPr lang="en-US" dirty="0"/>
              <a:t>Printers (all types)</a:t>
            </a:r>
          </a:p>
          <a:p>
            <a:pPr marL="749808" lvl="1" indent="-457200">
              <a:buFont typeface="+mj-lt"/>
              <a:buAutoNum type="arabicPeriod"/>
            </a:pPr>
            <a:r>
              <a:rPr lang="en-US" dirty="0"/>
              <a:t>Plotters</a:t>
            </a:r>
          </a:p>
          <a:p>
            <a:pPr marL="749808" lvl="1" indent="-457200">
              <a:buFont typeface="+mj-lt"/>
              <a:buAutoNum type="arabicPeriod"/>
            </a:pPr>
            <a:r>
              <a:rPr lang="en-US" dirty="0"/>
              <a:t>Projector</a:t>
            </a:r>
          </a:p>
          <a:p>
            <a:pPr marL="749808" lvl="1" indent="-457200">
              <a:buFont typeface="+mj-lt"/>
              <a:buAutoNum type="arabicPeriod"/>
            </a:pPr>
            <a:r>
              <a:rPr lang="en-US" dirty="0"/>
              <a:t>Speaker(s)</a:t>
            </a:r>
          </a:p>
          <a:p>
            <a:pPr marL="749808" lvl="1" indent="-457200">
              <a:buFont typeface="+mj-lt"/>
              <a:buAutoNum type="arabicPeriod"/>
            </a:pPr>
            <a:r>
              <a:rPr lang="en-US" dirty="0"/>
              <a:t>Head Phone</a:t>
            </a:r>
          </a:p>
        </p:txBody>
      </p:sp>
      <p:pic>
        <p:nvPicPr>
          <p:cNvPr id="4" name="Picture 3"/>
          <p:cNvPicPr>
            <a:picLocks noChangeAspect="1"/>
          </p:cNvPicPr>
          <p:nvPr/>
        </p:nvPicPr>
        <p:blipFill>
          <a:blip r:embed="rId2"/>
          <a:stretch>
            <a:fillRect/>
          </a:stretch>
        </p:blipFill>
        <p:spPr>
          <a:xfrm>
            <a:off x="4607282" y="2188134"/>
            <a:ext cx="1200150" cy="962025"/>
          </a:xfrm>
          <a:prstGeom prst="rect">
            <a:avLst/>
          </a:prstGeom>
        </p:spPr>
      </p:pic>
      <p:pic>
        <p:nvPicPr>
          <p:cNvPr id="5" name="Picture 4"/>
          <p:cNvPicPr>
            <a:picLocks noChangeAspect="1"/>
          </p:cNvPicPr>
          <p:nvPr/>
        </p:nvPicPr>
        <p:blipFill rotWithShape="1">
          <a:blip r:embed="rId3"/>
          <a:srcRect l="16084" r="19720"/>
          <a:stretch/>
        </p:blipFill>
        <p:spPr>
          <a:xfrm>
            <a:off x="5807432" y="2221606"/>
            <a:ext cx="1111447" cy="928553"/>
          </a:xfrm>
          <a:prstGeom prst="rect">
            <a:avLst/>
          </a:prstGeom>
        </p:spPr>
      </p:pic>
      <p:pic>
        <p:nvPicPr>
          <p:cNvPr id="6" name="Picture 5"/>
          <p:cNvPicPr>
            <a:picLocks noChangeAspect="1"/>
          </p:cNvPicPr>
          <p:nvPr/>
        </p:nvPicPr>
        <p:blipFill>
          <a:blip r:embed="rId4"/>
          <a:stretch>
            <a:fillRect/>
          </a:stretch>
        </p:blipFill>
        <p:spPr>
          <a:xfrm>
            <a:off x="7059057" y="2221606"/>
            <a:ext cx="1247816" cy="1055844"/>
          </a:xfrm>
          <a:prstGeom prst="rect">
            <a:avLst/>
          </a:prstGeom>
        </p:spPr>
      </p:pic>
      <p:pic>
        <p:nvPicPr>
          <p:cNvPr id="7" name="Picture 6"/>
          <p:cNvPicPr>
            <a:picLocks noChangeAspect="1"/>
          </p:cNvPicPr>
          <p:nvPr/>
        </p:nvPicPr>
        <p:blipFill>
          <a:blip r:embed="rId5"/>
          <a:stretch>
            <a:fillRect/>
          </a:stretch>
        </p:blipFill>
        <p:spPr>
          <a:xfrm>
            <a:off x="8763160" y="2188134"/>
            <a:ext cx="1590675" cy="1428750"/>
          </a:xfrm>
          <a:prstGeom prst="rect">
            <a:avLst/>
          </a:prstGeom>
        </p:spPr>
      </p:pic>
      <p:pic>
        <p:nvPicPr>
          <p:cNvPr id="8" name="Picture 7"/>
          <p:cNvPicPr>
            <a:picLocks noChangeAspect="1"/>
          </p:cNvPicPr>
          <p:nvPr/>
        </p:nvPicPr>
        <p:blipFill>
          <a:blip r:embed="rId6"/>
          <a:stretch>
            <a:fillRect/>
          </a:stretch>
        </p:blipFill>
        <p:spPr>
          <a:xfrm>
            <a:off x="5304532" y="3277450"/>
            <a:ext cx="1754525" cy="1206699"/>
          </a:xfrm>
          <a:prstGeom prst="rect">
            <a:avLst/>
          </a:prstGeom>
        </p:spPr>
      </p:pic>
      <p:pic>
        <p:nvPicPr>
          <p:cNvPr id="9" name="Picture 8"/>
          <p:cNvPicPr>
            <a:picLocks noChangeAspect="1"/>
          </p:cNvPicPr>
          <p:nvPr/>
        </p:nvPicPr>
        <p:blipFill>
          <a:blip r:embed="rId7"/>
          <a:stretch>
            <a:fillRect/>
          </a:stretch>
        </p:blipFill>
        <p:spPr>
          <a:xfrm>
            <a:off x="9840565" y="4181685"/>
            <a:ext cx="1026539" cy="648340"/>
          </a:xfrm>
          <a:prstGeom prst="rect">
            <a:avLst/>
          </a:prstGeom>
        </p:spPr>
      </p:pic>
      <p:pic>
        <p:nvPicPr>
          <p:cNvPr id="10" name="Picture 9"/>
          <p:cNvPicPr>
            <a:picLocks noChangeAspect="1"/>
          </p:cNvPicPr>
          <p:nvPr/>
        </p:nvPicPr>
        <p:blipFill>
          <a:blip r:embed="rId8"/>
          <a:stretch>
            <a:fillRect/>
          </a:stretch>
        </p:blipFill>
        <p:spPr>
          <a:xfrm>
            <a:off x="7867401" y="3602254"/>
            <a:ext cx="990600" cy="1085850"/>
          </a:xfrm>
          <a:prstGeom prst="rect">
            <a:avLst/>
          </a:prstGeom>
        </p:spPr>
      </p:pic>
      <p:pic>
        <p:nvPicPr>
          <p:cNvPr id="11" name="Picture 10"/>
          <p:cNvPicPr>
            <a:picLocks noChangeAspect="1"/>
          </p:cNvPicPr>
          <p:nvPr/>
        </p:nvPicPr>
        <p:blipFill>
          <a:blip r:embed="rId9"/>
          <a:stretch>
            <a:fillRect/>
          </a:stretch>
        </p:blipFill>
        <p:spPr>
          <a:xfrm>
            <a:off x="4145982" y="4259227"/>
            <a:ext cx="1251837" cy="1251837"/>
          </a:xfrm>
          <a:prstGeom prst="rect">
            <a:avLst/>
          </a:prstGeom>
        </p:spPr>
      </p:pic>
      <p:sp>
        <p:nvSpPr>
          <p:cNvPr id="14" name="Date Placeholder 13"/>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212876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1000"/>
                                        <p:tgtEl>
                                          <p:spTgt spid="3">
                                            <p:txEl>
                                              <p:pRg st="6" end="6"/>
                                            </p:txEl>
                                          </p:spTgt>
                                        </p:tgtEl>
                                      </p:cBhvr>
                                    </p:animEffect>
                                    <p:anim calcmode="lin" valueType="num">
                                      <p:cBhvr>
                                        <p:cTn id="5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 calcmode="lin" valueType="num">
                                      <p:cBhvr additive="base">
                                        <p:cTn id="8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additive="base">
                                        <p:cTn id="90" dur="500" fill="hold"/>
                                        <p:tgtEl>
                                          <p:spTgt spid="11"/>
                                        </p:tgtEl>
                                        <p:attrNameLst>
                                          <p:attrName>ppt_x</p:attrName>
                                        </p:attrNameLst>
                                      </p:cBhvr>
                                      <p:tavLst>
                                        <p:tav tm="0">
                                          <p:val>
                                            <p:strVal val="#ppt_x"/>
                                          </p:val>
                                        </p:tav>
                                        <p:tav tm="100000">
                                          <p:val>
                                            <p:strVal val="#ppt_x"/>
                                          </p:val>
                                        </p:tav>
                                      </p:tavLst>
                                    </p:anim>
                                    <p:anim calcmode="lin" valueType="num">
                                      <p:cBhvr additive="base">
                                        <p:cTn id="9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a:t>
            </a:r>
          </a:p>
        </p:txBody>
      </p:sp>
      <p:sp>
        <p:nvSpPr>
          <p:cNvPr id="3" name="Content Placeholder 2"/>
          <p:cNvSpPr>
            <a:spLocks noGrp="1"/>
          </p:cNvSpPr>
          <p:nvPr>
            <p:ph idx="1"/>
          </p:nvPr>
        </p:nvSpPr>
        <p:spPr>
          <a:xfrm>
            <a:off x="1539240" y="1691640"/>
            <a:ext cx="8305800" cy="2392680"/>
          </a:xfrm>
          <a:solidFill>
            <a:schemeClr val="accent1">
              <a:lumMod val="60000"/>
              <a:lumOff val="40000"/>
            </a:schemeClr>
          </a:solidFill>
        </p:spPr>
        <p:txBody>
          <a:bodyPr>
            <a:normAutofit/>
          </a:bodyPr>
          <a:lstStyle/>
          <a:p>
            <a:r>
              <a:rPr lang="en-US" dirty="0"/>
              <a:t>In computing, the expansion card, expansion board, adapter card or accessory card, is a printed circuit board that can be inserted into an electrical connector, or expansion slot on a computer motherboard</a:t>
            </a:r>
          </a:p>
        </p:txBody>
      </p:sp>
      <p:sp>
        <p:nvSpPr>
          <p:cNvPr id="6" name="Date Placeholder 5"/>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55080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t>
            </a:r>
          </a:p>
        </p:txBody>
      </p:sp>
      <p:sp>
        <p:nvSpPr>
          <p:cNvPr id="3" name="Content Placeholder 2"/>
          <p:cNvSpPr>
            <a:spLocks noGrp="1"/>
          </p:cNvSpPr>
          <p:nvPr>
            <p:ph idx="1"/>
          </p:nvPr>
        </p:nvSpPr>
        <p:spPr/>
        <p:txBody>
          <a:bodyPr/>
          <a:lstStyle/>
          <a:p>
            <a:r>
              <a:rPr lang="en-US" dirty="0"/>
              <a:t>Microcomputer hardware classification</a:t>
            </a:r>
          </a:p>
          <a:p>
            <a:r>
              <a:rPr lang="en-US" dirty="0"/>
              <a:t>A. Motherboard</a:t>
            </a:r>
          </a:p>
          <a:p>
            <a:r>
              <a:rPr lang="en-US" dirty="0"/>
              <a:t>B. Input Devices</a:t>
            </a:r>
          </a:p>
          <a:p>
            <a:r>
              <a:rPr lang="en-US" dirty="0"/>
              <a:t>C. Output Devices</a:t>
            </a:r>
          </a:p>
          <a:p>
            <a:r>
              <a:rPr lang="en-US" dirty="0"/>
              <a:t>D. Storage Devices</a:t>
            </a:r>
          </a:p>
          <a:p>
            <a:r>
              <a:rPr lang="en-US" dirty="0"/>
              <a:t>E. Cards</a:t>
            </a:r>
          </a:p>
          <a:p>
            <a:r>
              <a:rPr lang="en-US" dirty="0"/>
              <a:t>F. Ports &amp; Cords</a:t>
            </a:r>
          </a:p>
          <a:p>
            <a:r>
              <a:rPr lang="en-US" dirty="0"/>
              <a:t>G. Power Supply</a:t>
            </a:r>
          </a:p>
        </p:txBody>
      </p:sp>
      <p:sp>
        <p:nvSpPr>
          <p:cNvPr id="7" name="Date Placeholder 6"/>
          <p:cNvSpPr>
            <a:spLocks noGrp="1"/>
          </p:cNvSpPr>
          <p:nvPr>
            <p:ph type="dt" sz="half" idx="10"/>
          </p:nvPr>
        </p:nvSpPr>
        <p:spPr/>
        <p:txBody>
          <a:bodyPr/>
          <a:lstStyle/>
          <a:p>
            <a:r>
              <a:rPr lang="en-US" dirty="0"/>
              <a:t>CSC(CF110)</a:t>
            </a:r>
          </a:p>
        </p:txBody>
      </p:sp>
    </p:spTree>
    <p:extLst>
      <p:ext uri="{BB962C8B-B14F-4D97-AF65-F5344CB8AC3E}">
        <p14:creationId xmlns:p14="http://schemas.microsoft.com/office/powerpoint/2010/main" val="366263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Cards</a:t>
            </a:r>
          </a:p>
        </p:txBody>
      </p:sp>
      <p:sp>
        <p:nvSpPr>
          <p:cNvPr id="3" name="Content Placeholder 2"/>
          <p:cNvSpPr>
            <a:spLocks noGrp="1"/>
          </p:cNvSpPr>
          <p:nvPr>
            <p:ph idx="1"/>
          </p:nvPr>
        </p:nvSpPr>
        <p:spPr/>
        <p:txBody>
          <a:bodyPr/>
          <a:lstStyle/>
          <a:p>
            <a:pPr marL="0" indent="0">
              <a:buNone/>
            </a:pPr>
            <a:r>
              <a:rPr lang="en-US" dirty="0"/>
              <a:t>Following are some of the important storage devices which are used in a computer..</a:t>
            </a:r>
          </a:p>
          <a:p>
            <a:pPr marL="0" indent="0">
              <a:buNone/>
            </a:pPr>
            <a:endParaRPr lang="en-US" dirty="0"/>
          </a:p>
          <a:p>
            <a:pPr marL="749808" lvl="1" indent="-457200">
              <a:buFont typeface="+mj-lt"/>
              <a:buAutoNum type="arabicPeriod"/>
            </a:pPr>
            <a:r>
              <a:rPr lang="en-US" dirty="0"/>
              <a:t>Network Card</a:t>
            </a:r>
          </a:p>
          <a:p>
            <a:pPr marL="749808" lvl="1" indent="-457200">
              <a:buFont typeface="+mj-lt"/>
              <a:buAutoNum type="arabicPeriod"/>
            </a:pPr>
            <a:r>
              <a:rPr lang="en-US" dirty="0"/>
              <a:t>Video Card</a:t>
            </a:r>
          </a:p>
          <a:p>
            <a:pPr marL="749808" lvl="1" indent="-457200">
              <a:buFont typeface="+mj-lt"/>
              <a:buAutoNum type="arabicPeriod"/>
            </a:pPr>
            <a:r>
              <a:rPr lang="en-US" dirty="0"/>
              <a:t>Graphic Card</a:t>
            </a:r>
          </a:p>
        </p:txBody>
      </p:sp>
      <p:pic>
        <p:nvPicPr>
          <p:cNvPr id="4" name="Picture 3"/>
          <p:cNvPicPr>
            <a:picLocks noChangeAspect="1"/>
          </p:cNvPicPr>
          <p:nvPr/>
        </p:nvPicPr>
        <p:blipFill>
          <a:blip r:embed="rId2"/>
          <a:stretch>
            <a:fillRect/>
          </a:stretch>
        </p:blipFill>
        <p:spPr>
          <a:xfrm>
            <a:off x="5360429" y="2306392"/>
            <a:ext cx="1994603" cy="1016358"/>
          </a:xfrm>
          <a:prstGeom prst="rect">
            <a:avLst/>
          </a:prstGeom>
        </p:spPr>
      </p:pic>
      <p:pic>
        <p:nvPicPr>
          <p:cNvPr id="5" name="Picture 4"/>
          <p:cNvPicPr>
            <a:picLocks noChangeAspect="1"/>
          </p:cNvPicPr>
          <p:nvPr/>
        </p:nvPicPr>
        <p:blipFill>
          <a:blip r:embed="rId3"/>
          <a:stretch>
            <a:fillRect/>
          </a:stretch>
        </p:blipFill>
        <p:spPr>
          <a:xfrm>
            <a:off x="7727458" y="3322750"/>
            <a:ext cx="2009729" cy="1349599"/>
          </a:xfrm>
          <a:prstGeom prst="rect">
            <a:avLst/>
          </a:prstGeom>
        </p:spPr>
      </p:pic>
      <p:pic>
        <p:nvPicPr>
          <p:cNvPr id="6" name="Picture 5"/>
          <p:cNvPicPr>
            <a:picLocks noChangeAspect="1"/>
          </p:cNvPicPr>
          <p:nvPr/>
        </p:nvPicPr>
        <p:blipFill>
          <a:blip r:embed="rId4"/>
          <a:stretch>
            <a:fillRect/>
          </a:stretch>
        </p:blipFill>
        <p:spPr>
          <a:xfrm>
            <a:off x="4342554" y="4159706"/>
            <a:ext cx="2702323" cy="1763266"/>
          </a:xfrm>
          <a:prstGeom prst="rect">
            <a:avLst/>
          </a:prstGeom>
        </p:spPr>
      </p:pic>
      <p:sp>
        <p:nvSpPr>
          <p:cNvPr id="9" name="Date Placeholder 8"/>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243941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watch inside of your computer</a:t>
            </a:r>
          </a:p>
        </p:txBody>
      </p:sp>
      <p:sp>
        <p:nvSpPr>
          <p:cNvPr id="3" name="Content Placeholder 2"/>
          <p:cNvSpPr>
            <a:spLocks noGrp="1"/>
          </p:cNvSpPr>
          <p:nvPr>
            <p:ph idx="1"/>
          </p:nvPr>
        </p:nvSpPr>
        <p:spPr/>
        <p:txBody>
          <a:bodyPr/>
          <a:lstStyle/>
          <a:p>
            <a:r>
              <a:rPr lang="en-US" dirty="0"/>
              <a:t>https://video.search.yahoo.com/yhs/search?fr=yhs-iba-1&amp;hsimp=yhs-1&amp;hspart=iba&amp;p=how+computer+mouse+works+video+animated#id=3&amp;vid=522a7c2a18a0c7d2e54877b4497d51f7&amp;action=click</a:t>
            </a:r>
          </a:p>
        </p:txBody>
      </p:sp>
      <p:sp>
        <p:nvSpPr>
          <p:cNvPr id="6" name="Date Placeholder 5"/>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2719226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a:t>
            </a:r>
          </a:p>
        </p:txBody>
      </p:sp>
      <p:pic>
        <p:nvPicPr>
          <p:cNvPr id="4" name="Content Placeholder 3"/>
          <p:cNvPicPr>
            <a:picLocks noGrp="1" noChangeAspect="1"/>
          </p:cNvPicPr>
          <p:nvPr>
            <p:ph idx="1"/>
          </p:nvPr>
        </p:nvPicPr>
        <p:blipFill>
          <a:blip r:embed="rId2"/>
          <a:stretch>
            <a:fillRect/>
          </a:stretch>
        </p:blipFill>
        <p:spPr>
          <a:xfrm>
            <a:off x="394458" y="1737360"/>
            <a:ext cx="2757045" cy="2067784"/>
          </a:xfrm>
          <a:prstGeom prst="rect">
            <a:avLst/>
          </a:prstGeom>
        </p:spPr>
      </p:pic>
      <p:pic>
        <p:nvPicPr>
          <p:cNvPr id="5" name="Picture 4"/>
          <p:cNvPicPr>
            <a:picLocks noChangeAspect="1"/>
          </p:cNvPicPr>
          <p:nvPr/>
        </p:nvPicPr>
        <p:blipFill>
          <a:blip r:embed="rId3"/>
          <a:stretch>
            <a:fillRect/>
          </a:stretch>
        </p:blipFill>
        <p:spPr>
          <a:xfrm>
            <a:off x="3357565" y="1800317"/>
            <a:ext cx="2671677" cy="2004827"/>
          </a:xfrm>
          <a:prstGeom prst="rect">
            <a:avLst/>
          </a:prstGeom>
        </p:spPr>
      </p:pic>
      <p:pic>
        <p:nvPicPr>
          <p:cNvPr id="6" name="Picture 5"/>
          <p:cNvPicPr>
            <a:picLocks noChangeAspect="1"/>
          </p:cNvPicPr>
          <p:nvPr/>
        </p:nvPicPr>
        <p:blipFill>
          <a:blip r:embed="rId4"/>
          <a:stretch>
            <a:fillRect/>
          </a:stretch>
        </p:blipFill>
        <p:spPr>
          <a:xfrm>
            <a:off x="6126480" y="1800317"/>
            <a:ext cx="2747064" cy="2061397"/>
          </a:xfrm>
          <a:prstGeom prst="rect">
            <a:avLst/>
          </a:prstGeom>
        </p:spPr>
      </p:pic>
      <p:pic>
        <p:nvPicPr>
          <p:cNvPr id="7" name="Picture 6"/>
          <p:cNvPicPr>
            <a:picLocks noChangeAspect="1"/>
          </p:cNvPicPr>
          <p:nvPr/>
        </p:nvPicPr>
        <p:blipFill>
          <a:blip r:embed="rId5"/>
          <a:stretch>
            <a:fillRect/>
          </a:stretch>
        </p:blipFill>
        <p:spPr>
          <a:xfrm>
            <a:off x="2788238" y="4004825"/>
            <a:ext cx="3071649" cy="2300051"/>
          </a:xfrm>
          <a:prstGeom prst="rect">
            <a:avLst/>
          </a:prstGeom>
        </p:spPr>
      </p:pic>
      <p:sp>
        <p:nvSpPr>
          <p:cNvPr id="10" name="Date Placeholder 9"/>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251244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Cont</a:t>
            </a:r>
            <a:r>
              <a:rPr lang="en-US" dirty="0"/>
              <a:t>:</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4359275" y="2889250"/>
            <a:ext cx="3810000" cy="1905000"/>
          </a:xfrm>
          <a:prstGeom prst="rect">
            <a:avLst/>
          </a:prstGeom>
        </p:spPr>
      </p:pic>
      <p:pic>
        <p:nvPicPr>
          <p:cNvPr id="5" name="Picture 4"/>
          <p:cNvPicPr>
            <a:picLocks noChangeAspect="1"/>
          </p:cNvPicPr>
          <p:nvPr/>
        </p:nvPicPr>
        <p:blipFill>
          <a:blip r:embed="rId3"/>
          <a:stretch>
            <a:fillRect/>
          </a:stretch>
        </p:blipFill>
        <p:spPr>
          <a:xfrm>
            <a:off x="868250" y="1787801"/>
            <a:ext cx="5053242" cy="2526621"/>
          </a:xfrm>
          <a:prstGeom prst="rect">
            <a:avLst/>
          </a:prstGeom>
        </p:spPr>
      </p:pic>
      <p:sp>
        <p:nvSpPr>
          <p:cNvPr id="8" name="Date Placeholder 7"/>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50699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Motherboard</a:t>
            </a:r>
          </a:p>
        </p:txBody>
      </p:sp>
      <p:pic>
        <p:nvPicPr>
          <p:cNvPr id="4" name="Content Placeholder 3"/>
          <p:cNvPicPr>
            <a:picLocks noGrp="1" noChangeAspect="1"/>
          </p:cNvPicPr>
          <p:nvPr>
            <p:ph idx="1"/>
          </p:nvPr>
        </p:nvPicPr>
        <p:blipFill>
          <a:blip r:embed="rId2"/>
          <a:stretch>
            <a:fillRect/>
          </a:stretch>
        </p:blipFill>
        <p:spPr>
          <a:xfrm>
            <a:off x="6359524" y="1150072"/>
            <a:ext cx="5548457" cy="5119713"/>
          </a:xfrm>
          <a:prstGeom prst="rect">
            <a:avLst/>
          </a:prstGeom>
        </p:spPr>
      </p:pic>
      <p:sp>
        <p:nvSpPr>
          <p:cNvPr id="5" name="TextBox 4"/>
          <p:cNvSpPr txBox="1"/>
          <p:nvPr/>
        </p:nvSpPr>
        <p:spPr>
          <a:xfrm>
            <a:off x="991674" y="2202288"/>
            <a:ext cx="5705340" cy="4093428"/>
          </a:xfrm>
          <a:prstGeom prst="rect">
            <a:avLst/>
          </a:prstGeom>
          <a:noFill/>
        </p:spPr>
        <p:txBody>
          <a:bodyPr wrap="square" rtlCol="0">
            <a:spAutoFit/>
          </a:bodyPr>
          <a:lstStyle/>
          <a:p>
            <a:pPr marL="285750" indent="-285750">
              <a:buFont typeface="Wingdings" panose="05000000000000000000" pitchFamily="2" charset="2"/>
              <a:buChar char="q"/>
            </a:pPr>
            <a:r>
              <a:rPr lang="en-US" sz="3200" dirty="0"/>
              <a:t>System Board.</a:t>
            </a:r>
          </a:p>
          <a:p>
            <a:pPr marL="285750" indent="-285750">
              <a:buFont typeface="Wingdings" panose="05000000000000000000" pitchFamily="2" charset="2"/>
              <a:buChar char="q"/>
            </a:pPr>
            <a:endParaRPr lang="en-US" sz="3200" dirty="0"/>
          </a:p>
          <a:p>
            <a:pPr marL="285750" indent="-285750">
              <a:buFont typeface="Wingdings" panose="05000000000000000000" pitchFamily="2" charset="2"/>
              <a:buChar char="q"/>
            </a:pPr>
            <a:r>
              <a:rPr lang="en-US" sz="3200" dirty="0"/>
              <a:t>Main logic board containing</a:t>
            </a:r>
          </a:p>
          <a:p>
            <a:pPr marL="800100" lvl="1" indent="-342900">
              <a:buFont typeface="+mj-lt"/>
              <a:buAutoNum type="arabicPeriod"/>
            </a:pPr>
            <a:r>
              <a:rPr lang="en-US" sz="3200" dirty="0"/>
              <a:t>CPU Chip</a:t>
            </a:r>
          </a:p>
          <a:p>
            <a:pPr marL="800100" lvl="1" indent="-342900">
              <a:buFont typeface="+mj-lt"/>
              <a:buAutoNum type="arabicPeriod"/>
            </a:pPr>
            <a:r>
              <a:rPr lang="en-US" sz="3200" dirty="0"/>
              <a:t>Memory Chip</a:t>
            </a:r>
          </a:p>
          <a:p>
            <a:pPr marL="800100" lvl="1" indent="-342900">
              <a:buFont typeface="+mj-lt"/>
              <a:buAutoNum type="arabicPeriod"/>
            </a:pPr>
            <a:r>
              <a:rPr lang="en-US" sz="3200" dirty="0"/>
              <a:t>I/O Interface</a:t>
            </a:r>
          </a:p>
          <a:p>
            <a:pPr marL="800100" lvl="1" indent="-342900">
              <a:buFont typeface="+mj-lt"/>
              <a:buAutoNum type="arabicPeriod"/>
            </a:pPr>
            <a:r>
              <a:rPr lang="en-US" sz="3200" dirty="0"/>
              <a:t>Expansion Slots &amp; etc...</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sp>
        <p:nvSpPr>
          <p:cNvPr id="8" name="Date Placeholder 7"/>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92414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Motherboard</a:t>
            </a:r>
          </a:p>
        </p:txBody>
      </p:sp>
      <p:sp>
        <p:nvSpPr>
          <p:cNvPr id="3" name="Date Placeholder 2"/>
          <p:cNvSpPr>
            <a:spLocks noGrp="1"/>
          </p:cNvSpPr>
          <p:nvPr>
            <p:ph type="dt" sz="half" idx="10"/>
          </p:nvPr>
        </p:nvSpPr>
        <p:spPr/>
        <p:txBody>
          <a:bodyPr/>
          <a:lstStyle/>
          <a:p>
            <a:r>
              <a:rPr lang="en-US"/>
              <a:t>CSC(CF110)</a:t>
            </a:r>
            <a:endParaRPr lang="en-US" dirty="0"/>
          </a:p>
        </p:txBody>
      </p:sp>
      <p:sp>
        <p:nvSpPr>
          <p:cNvPr id="5" name="Content Placeholder 4"/>
          <p:cNvSpPr>
            <a:spLocks noGrp="1"/>
          </p:cNvSpPr>
          <p:nvPr>
            <p:ph idx="1"/>
          </p:nvPr>
        </p:nvSpPr>
        <p:spPr/>
        <p:txBody>
          <a:bodyPr/>
          <a:lstStyle/>
          <a:p>
            <a:pPr algn="just"/>
            <a:r>
              <a:rPr lang="en-US" dirty="0"/>
              <a:t>The motherboard serves as a single platform to connect all of the parts of a computer together. </a:t>
            </a:r>
          </a:p>
          <a:p>
            <a:pPr algn="just"/>
            <a:endParaRPr lang="en-US" dirty="0"/>
          </a:p>
          <a:p>
            <a:pPr algn="just"/>
            <a:r>
              <a:rPr lang="en-US" dirty="0"/>
              <a:t>It connects the CPU, memory, hard drives, optical drives, video card, sound card, and other ports and expansion cards directly or via cables. It can be considered as the backbone of a computer.</a:t>
            </a:r>
          </a:p>
          <a:p>
            <a:pPr algn="just"/>
            <a:endParaRPr lang="en-US" dirty="0"/>
          </a:p>
          <a:p>
            <a:pPr algn="just"/>
            <a:endParaRPr lang="en-US" dirty="0"/>
          </a:p>
          <a:p>
            <a:pPr algn="just"/>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Manufacturers</a:t>
            </a:r>
          </a:p>
        </p:txBody>
      </p:sp>
      <p:sp>
        <p:nvSpPr>
          <p:cNvPr id="3" name="Content Placeholder 2"/>
          <p:cNvSpPr>
            <a:spLocks noGrp="1"/>
          </p:cNvSpPr>
          <p:nvPr>
            <p:ph idx="1"/>
          </p:nvPr>
        </p:nvSpPr>
        <p:spPr/>
        <p:txBody>
          <a:bodyPr/>
          <a:lstStyle/>
          <a:p>
            <a:r>
              <a:rPr lang="en-US" dirty="0"/>
              <a:t>Following are the popular manufacturers of the motherboard.</a:t>
            </a:r>
          </a:p>
          <a:p>
            <a:pPr marL="749808" lvl="1" indent="-457200">
              <a:buFont typeface="+mj-lt"/>
              <a:buAutoNum type="arabicPeriod"/>
            </a:pPr>
            <a:r>
              <a:rPr lang="en-US" dirty="0"/>
              <a:t>Intel</a:t>
            </a:r>
          </a:p>
          <a:p>
            <a:pPr marL="749808" lvl="1" indent="-457200">
              <a:buFont typeface="+mj-lt"/>
              <a:buAutoNum type="arabicPeriod"/>
            </a:pPr>
            <a:r>
              <a:rPr lang="en-US" dirty="0"/>
              <a:t>ASUS</a:t>
            </a:r>
          </a:p>
          <a:p>
            <a:pPr marL="749808" lvl="1" indent="-457200">
              <a:buFont typeface="+mj-lt"/>
              <a:buAutoNum type="arabicPeriod"/>
            </a:pPr>
            <a:r>
              <a:rPr lang="en-US" dirty="0" err="1"/>
              <a:t>AOpen</a:t>
            </a:r>
            <a:endParaRPr lang="en-US" dirty="0"/>
          </a:p>
          <a:p>
            <a:pPr marL="749808" lvl="1" indent="-457200">
              <a:buFont typeface="+mj-lt"/>
              <a:buAutoNum type="arabicPeriod"/>
            </a:pPr>
            <a:r>
              <a:rPr lang="en-US" dirty="0"/>
              <a:t>ABIT</a:t>
            </a:r>
          </a:p>
          <a:p>
            <a:pPr marL="749808" lvl="1" indent="-457200">
              <a:buFont typeface="+mj-lt"/>
              <a:buAutoNum type="arabicPeriod"/>
            </a:pPr>
            <a:r>
              <a:rPr lang="en-US" dirty="0" err="1"/>
              <a:t>Biostar</a:t>
            </a:r>
            <a:endParaRPr lang="en-US" dirty="0"/>
          </a:p>
          <a:p>
            <a:pPr marL="749808" lvl="1" indent="-457200">
              <a:buFont typeface="+mj-lt"/>
              <a:buAutoNum type="arabicPeriod"/>
            </a:pPr>
            <a:r>
              <a:rPr lang="en-US" dirty="0"/>
              <a:t>Gigabyte</a:t>
            </a:r>
          </a:p>
          <a:p>
            <a:pPr marL="749808" lvl="1" indent="-457200">
              <a:buFont typeface="+mj-lt"/>
              <a:buAutoNum type="arabicPeriod"/>
            </a:pPr>
            <a:r>
              <a:rPr lang="en-US" dirty="0"/>
              <a:t>MSI</a:t>
            </a:r>
          </a:p>
        </p:txBody>
      </p:sp>
      <p:pic>
        <p:nvPicPr>
          <p:cNvPr id="4" name="Picture 3"/>
          <p:cNvPicPr>
            <a:picLocks noChangeAspect="1"/>
          </p:cNvPicPr>
          <p:nvPr/>
        </p:nvPicPr>
        <p:blipFill>
          <a:blip r:embed="rId2"/>
          <a:stretch>
            <a:fillRect/>
          </a:stretch>
        </p:blipFill>
        <p:spPr>
          <a:xfrm>
            <a:off x="7817476" y="2021830"/>
            <a:ext cx="1043189" cy="1043189"/>
          </a:xfrm>
          <a:prstGeom prst="rect">
            <a:avLst/>
          </a:prstGeom>
        </p:spPr>
      </p:pic>
      <p:pic>
        <p:nvPicPr>
          <p:cNvPr id="5" name="Picture 4"/>
          <p:cNvPicPr>
            <a:picLocks noChangeAspect="1"/>
          </p:cNvPicPr>
          <p:nvPr/>
        </p:nvPicPr>
        <p:blipFill>
          <a:blip r:embed="rId3"/>
          <a:stretch>
            <a:fillRect/>
          </a:stretch>
        </p:blipFill>
        <p:spPr>
          <a:xfrm>
            <a:off x="9419971" y="2643028"/>
            <a:ext cx="2098275" cy="435362"/>
          </a:xfrm>
          <a:prstGeom prst="rect">
            <a:avLst/>
          </a:prstGeom>
        </p:spPr>
      </p:pic>
      <p:pic>
        <p:nvPicPr>
          <p:cNvPr id="6" name="Picture 5"/>
          <p:cNvPicPr>
            <a:picLocks noChangeAspect="1"/>
          </p:cNvPicPr>
          <p:nvPr/>
        </p:nvPicPr>
        <p:blipFill>
          <a:blip r:embed="rId4"/>
          <a:stretch>
            <a:fillRect/>
          </a:stretch>
        </p:blipFill>
        <p:spPr>
          <a:xfrm>
            <a:off x="5987405" y="3103365"/>
            <a:ext cx="1119859" cy="1119859"/>
          </a:xfrm>
          <a:prstGeom prst="rect">
            <a:avLst/>
          </a:prstGeom>
        </p:spPr>
      </p:pic>
      <p:pic>
        <p:nvPicPr>
          <p:cNvPr id="7" name="Picture 6"/>
          <p:cNvPicPr>
            <a:picLocks noChangeAspect="1"/>
          </p:cNvPicPr>
          <p:nvPr/>
        </p:nvPicPr>
        <p:blipFill>
          <a:blip r:embed="rId5"/>
          <a:stretch>
            <a:fillRect/>
          </a:stretch>
        </p:blipFill>
        <p:spPr>
          <a:xfrm>
            <a:off x="8138733" y="3801522"/>
            <a:ext cx="1231037" cy="981433"/>
          </a:xfrm>
          <a:prstGeom prst="rect">
            <a:avLst/>
          </a:prstGeom>
        </p:spPr>
      </p:pic>
      <p:pic>
        <p:nvPicPr>
          <p:cNvPr id="8" name="Picture 7"/>
          <p:cNvPicPr>
            <a:picLocks noChangeAspect="1"/>
          </p:cNvPicPr>
          <p:nvPr/>
        </p:nvPicPr>
        <p:blipFill>
          <a:blip r:embed="rId6"/>
          <a:stretch>
            <a:fillRect/>
          </a:stretch>
        </p:blipFill>
        <p:spPr>
          <a:xfrm>
            <a:off x="10204911" y="3728742"/>
            <a:ext cx="1569881" cy="1177411"/>
          </a:xfrm>
          <a:prstGeom prst="rect">
            <a:avLst/>
          </a:prstGeom>
        </p:spPr>
      </p:pic>
      <p:pic>
        <p:nvPicPr>
          <p:cNvPr id="1026"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6682" y="5230576"/>
            <a:ext cx="2987569" cy="7468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stretch>
            <a:fillRect/>
          </a:stretch>
        </p:blipFill>
        <p:spPr>
          <a:xfrm>
            <a:off x="9625857" y="5332695"/>
            <a:ext cx="1529823" cy="804391"/>
          </a:xfrm>
          <a:prstGeom prst="rect">
            <a:avLst/>
          </a:prstGeom>
        </p:spPr>
      </p:pic>
      <p:sp>
        <p:nvSpPr>
          <p:cNvPr id="13" name="Date Placeholder 12"/>
          <p:cNvSpPr>
            <a:spLocks noGrp="1"/>
          </p:cNvSpPr>
          <p:nvPr>
            <p:ph type="dt" sz="half" idx="10"/>
          </p:nvPr>
        </p:nvSpPr>
        <p:spPr/>
        <p:txBody>
          <a:bodyPr/>
          <a:lstStyle/>
          <a:p>
            <a:r>
              <a:rPr lang="en-US"/>
              <a:t>CSC(CF110)</a:t>
            </a:r>
            <a:endParaRPr lang="en-US" dirty="0"/>
          </a:p>
        </p:txBody>
      </p:sp>
    </p:spTree>
    <p:extLst>
      <p:ext uri="{BB962C8B-B14F-4D97-AF65-F5344CB8AC3E}">
        <p14:creationId xmlns:p14="http://schemas.microsoft.com/office/powerpoint/2010/main" val="27689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26"/>
                                        </p:tgtEl>
                                        <p:attrNameLst>
                                          <p:attrName>style.visibility</p:attrName>
                                        </p:attrNameLst>
                                      </p:cBhvr>
                                      <p:to>
                                        <p:strVal val="visible"/>
                                      </p:to>
                                    </p:set>
                                    <p:anim calcmode="lin" valueType="num">
                                      <p:cBhvr additive="base">
                                        <p:cTn id="73" dur="500" fill="hold"/>
                                        <p:tgtEl>
                                          <p:spTgt spid="1026"/>
                                        </p:tgtEl>
                                        <p:attrNameLst>
                                          <p:attrName>ppt_x</p:attrName>
                                        </p:attrNameLst>
                                      </p:cBhvr>
                                      <p:tavLst>
                                        <p:tav tm="0">
                                          <p:val>
                                            <p:strVal val="#ppt_x"/>
                                          </p:val>
                                        </p:tav>
                                        <p:tav tm="100000">
                                          <p:val>
                                            <p:strVal val="#ppt_x"/>
                                          </p:val>
                                        </p:tav>
                                      </p:tavLst>
                                    </p:anim>
                                    <p:anim calcmode="lin" valueType="num">
                                      <p:cBhvr additive="base">
                                        <p:cTn id="7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additive="base">
                                        <p:cTn id="7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motherboard</a:t>
            </a:r>
          </a:p>
        </p:txBody>
      </p:sp>
      <p:sp>
        <p:nvSpPr>
          <p:cNvPr id="3" name="Date Placeholder 2"/>
          <p:cNvSpPr>
            <a:spLocks noGrp="1"/>
          </p:cNvSpPr>
          <p:nvPr>
            <p:ph type="dt" sz="half" idx="10"/>
          </p:nvPr>
        </p:nvSpPr>
        <p:spPr/>
        <p:txBody>
          <a:bodyPr/>
          <a:lstStyle/>
          <a:p>
            <a:r>
              <a:rPr lang="en-US"/>
              <a:t>CSC(CF110)</a:t>
            </a:r>
            <a:endParaRPr lang="en-US" dirty="0"/>
          </a:p>
        </p:txBody>
      </p:sp>
      <p:sp>
        <p:nvSpPr>
          <p:cNvPr id="7" name="Rectangle 6"/>
          <p:cNvSpPr/>
          <p:nvPr/>
        </p:nvSpPr>
        <p:spPr>
          <a:xfrm>
            <a:off x="6568440" y="1554540"/>
            <a:ext cx="3535680" cy="4524315"/>
          </a:xfrm>
          <a:prstGeom prst="rect">
            <a:avLst/>
          </a:prstGeom>
          <a:solidFill>
            <a:schemeClr val="accent1">
              <a:lumMod val="20000"/>
              <a:lumOff val="80000"/>
            </a:schemeClr>
          </a:solidFill>
        </p:spPr>
        <p:txBody>
          <a:bodyPr wrap="square">
            <a:spAutoFit/>
          </a:bodyPr>
          <a:lstStyle/>
          <a:p>
            <a:r>
              <a:rPr lang="en-US" sz="2400" dirty="0"/>
              <a:t>1.Ports</a:t>
            </a:r>
          </a:p>
          <a:p>
            <a:r>
              <a:rPr lang="en-US" sz="2400" dirty="0"/>
              <a:t>2. ISA Slot</a:t>
            </a:r>
            <a:br>
              <a:rPr lang="en-US" sz="2400" dirty="0"/>
            </a:br>
            <a:r>
              <a:rPr lang="en-US" sz="2400" dirty="0"/>
              <a:t>3.PCI Slots</a:t>
            </a:r>
            <a:br>
              <a:rPr lang="en-US" sz="2400" dirty="0"/>
            </a:br>
            <a:r>
              <a:rPr lang="en-US" sz="2400" dirty="0"/>
              <a:t>4.AGP Slot</a:t>
            </a:r>
            <a:br>
              <a:rPr lang="en-US" sz="2400" dirty="0"/>
            </a:br>
            <a:r>
              <a:rPr lang="en-US" sz="2400" dirty="0"/>
              <a:t>5. Slot</a:t>
            </a:r>
            <a:br>
              <a:rPr lang="en-US" sz="2400" dirty="0"/>
            </a:br>
            <a:r>
              <a:rPr lang="en-US" sz="2400" dirty="0"/>
              <a:t>6.Chipset (Northbridge)</a:t>
            </a:r>
            <a:br>
              <a:rPr lang="en-US" sz="2400" dirty="0"/>
            </a:br>
            <a:r>
              <a:rPr lang="en-US" sz="2400" dirty="0"/>
              <a:t>7.Power connector</a:t>
            </a:r>
            <a:br>
              <a:rPr lang="en-US" sz="2400" dirty="0"/>
            </a:br>
            <a:r>
              <a:rPr lang="en-US" sz="2400" dirty="0"/>
              <a:t>8.Memory sockets</a:t>
            </a:r>
            <a:br>
              <a:rPr lang="en-US" sz="2400" dirty="0"/>
            </a:br>
            <a:r>
              <a:rPr lang="en-US" sz="2400" dirty="0"/>
              <a:t>9.I/O connectors</a:t>
            </a:r>
            <a:br>
              <a:rPr lang="en-US" sz="2400" dirty="0"/>
            </a:br>
            <a:r>
              <a:rPr lang="en-US" sz="2400" dirty="0"/>
              <a:t>10.Battery</a:t>
            </a:r>
            <a:br>
              <a:rPr lang="en-US" sz="2400" dirty="0"/>
            </a:br>
            <a:r>
              <a:rPr lang="en-US" sz="2400" dirty="0"/>
              <a:t>11.Chipset (Southbridge)</a:t>
            </a:r>
            <a:br>
              <a:rPr lang="en-US" sz="2400" dirty="0"/>
            </a:br>
            <a:r>
              <a:rPr lang="en-US" sz="2400" dirty="0"/>
              <a:t>12.BIOS chip</a:t>
            </a:r>
          </a:p>
        </p:txBody>
      </p:sp>
      <p:pic>
        <p:nvPicPr>
          <p:cNvPr id="8" name="Picture 2" descr="http://brebru.com/mobopic.jpg"/>
          <p:cNvPicPr>
            <a:picLocks noChangeAspect="1" noChangeArrowheads="1"/>
          </p:cNvPicPr>
          <p:nvPr/>
        </p:nvPicPr>
        <p:blipFill>
          <a:blip r:embed="rId2"/>
          <a:srcRect/>
          <a:stretch>
            <a:fillRect/>
          </a:stretch>
        </p:blipFill>
        <p:spPr bwMode="auto">
          <a:xfrm>
            <a:off x="978534" y="1295399"/>
            <a:ext cx="5635626" cy="4953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t>
            </a:r>
          </a:p>
        </p:txBody>
      </p:sp>
      <p:sp>
        <p:nvSpPr>
          <p:cNvPr id="3" name="Date Placeholder 2"/>
          <p:cNvSpPr>
            <a:spLocks noGrp="1"/>
          </p:cNvSpPr>
          <p:nvPr>
            <p:ph type="dt" sz="half" idx="10"/>
          </p:nvPr>
        </p:nvSpPr>
        <p:spPr/>
        <p:txBody>
          <a:bodyPr/>
          <a:lstStyle/>
          <a:p>
            <a:r>
              <a:rPr lang="en-US"/>
              <a:t>CSC(CF110)</a:t>
            </a:r>
            <a:endParaRPr lang="en-US" dirty="0"/>
          </a:p>
        </p:txBody>
      </p:sp>
      <p:sp>
        <p:nvSpPr>
          <p:cNvPr id="5" name="Content Placeholder 4"/>
          <p:cNvSpPr>
            <a:spLocks noGrp="1"/>
          </p:cNvSpPr>
          <p:nvPr>
            <p:ph idx="1"/>
          </p:nvPr>
        </p:nvSpPr>
        <p:spPr/>
        <p:txBody>
          <a:bodyPr/>
          <a:lstStyle/>
          <a:p>
            <a:r>
              <a:rPr lang="en-US" dirty="0"/>
              <a:t> When referring to a physical device, a </a:t>
            </a:r>
            <a:r>
              <a:rPr lang="en-US" b="1" dirty="0">
                <a:solidFill>
                  <a:srgbClr val="FF0000"/>
                </a:solidFill>
              </a:rPr>
              <a:t>hardware port</a:t>
            </a:r>
            <a:r>
              <a:rPr lang="en-US" dirty="0"/>
              <a:t> or </a:t>
            </a:r>
            <a:r>
              <a:rPr lang="en-US" b="1" dirty="0">
                <a:solidFill>
                  <a:srgbClr val="FF0000"/>
                </a:solidFill>
              </a:rPr>
              <a:t>peripheral port</a:t>
            </a:r>
            <a:r>
              <a:rPr lang="en-US" dirty="0"/>
              <a:t> is a hole or connection found on the front or back of a computer. Ports allow computers to access external devices such as printers.</a:t>
            </a:r>
          </a:p>
        </p:txBody>
      </p:sp>
      <p:pic>
        <p:nvPicPr>
          <p:cNvPr id="36866" name="Picture 2" descr="PS/2 port"/>
          <p:cNvPicPr>
            <a:picLocks noChangeAspect="1" noChangeArrowheads="1"/>
          </p:cNvPicPr>
          <p:nvPr/>
        </p:nvPicPr>
        <p:blipFill>
          <a:blip r:embed="rId2"/>
          <a:srcRect t="8175"/>
          <a:stretch>
            <a:fillRect/>
          </a:stretch>
        </p:blipFill>
        <p:spPr bwMode="auto">
          <a:xfrm>
            <a:off x="8293734" y="2941320"/>
            <a:ext cx="2663825" cy="326883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80" y="365126"/>
            <a:ext cx="12451080" cy="1079362"/>
          </a:xfrm>
        </p:spPr>
        <p:txBody>
          <a:bodyPr/>
          <a:lstStyle/>
          <a:p>
            <a:r>
              <a:rPr lang="en-US" b="1" dirty="0"/>
              <a:t>ISA</a:t>
            </a:r>
            <a:endParaRPr lang="en-US" dirty="0"/>
          </a:p>
        </p:txBody>
      </p:sp>
      <p:sp>
        <p:nvSpPr>
          <p:cNvPr id="3" name="Date Placeholder 2"/>
          <p:cNvSpPr>
            <a:spLocks noGrp="1"/>
          </p:cNvSpPr>
          <p:nvPr>
            <p:ph type="dt" sz="half" idx="10"/>
          </p:nvPr>
        </p:nvSpPr>
        <p:spPr/>
        <p:txBody>
          <a:bodyPr/>
          <a:lstStyle/>
          <a:p>
            <a:r>
              <a:rPr lang="en-US"/>
              <a:t>CSC(CF110)</a:t>
            </a:r>
            <a:endParaRPr lang="en-US" dirty="0"/>
          </a:p>
        </p:txBody>
      </p:sp>
      <p:sp>
        <p:nvSpPr>
          <p:cNvPr id="5" name="Content Placeholder 4"/>
          <p:cNvSpPr>
            <a:spLocks noGrp="1"/>
          </p:cNvSpPr>
          <p:nvPr>
            <p:ph idx="1"/>
          </p:nvPr>
        </p:nvSpPr>
        <p:spPr/>
        <p:txBody>
          <a:bodyPr/>
          <a:lstStyle/>
          <a:p>
            <a:r>
              <a:rPr lang="en-US" dirty="0"/>
              <a:t>Short for </a:t>
            </a:r>
            <a:r>
              <a:rPr lang="en-US" b="1" dirty="0"/>
              <a:t>Industry Standard Architecture.</a:t>
            </a:r>
          </a:p>
          <a:p>
            <a:r>
              <a:rPr lang="en-US" dirty="0"/>
              <a:t>ISA bus that allowed the computer to automatically detect and setup computer ISA peripherals, such as a </a:t>
            </a:r>
            <a:r>
              <a:rPr lang="en-US" dirty="0">
                <a:hlinkClick r:id="rId2"/>
              </a:rPr>
              <a:t>modem</a:t>
            </a:r>
            <a:r>
              <a:rPr lang="en-US" dirty="0"/>
              <a:t> or </a:t>
            </a:r>
            <a:r>
              <a:rPr lang="en-US" dirty="0">
                <a:hlinkClick r:id="rId3"/>
              </a:rPr>
              <a:t>sound card</a:t>
            </a:r>
            <a:r>
              <a:rPr lang="en-US" dirty="0"/>
              <a:t>. </a:t>
            </a:r>
            <a:r>
              <a:rPr lang="en-US" dirty="0" err="1"/>
              <a:t>Pnp</a:t>
            </a:r>
            <a:r>
              <a:rPr lang="en-US" dirty="0"/>
              <a:t> ISA provides the capability of connecting a device and not having to configure manually.</a:t>
            </a:r>
          </a:p>
          <a:p>
            <a:r>
              <a:rPr lang="en-US" dirty="0"/>
              <a:t>All modern computers today no longer included the ISA slots and instead are using more </a:t>
            </a:r>
            <a:r>
              <a:rPr lang="en-US" dirty="0">
                <a:hlinkClick r:id="rId4"/>
              </a:rPr>
              <a:t>PCI</a:t>
            </a:r>
            <a:r>
              <a:rPr lang="en-US" dirty="0"/>
              <a:t>, </a:t>
            </a:r>
            <a:r>
              <a:rPr lang="en-US" dirty="0">
                <a:hlinkClick r:id="rId5"/>
              </a:rPr>
              <a:t>AGP</a:t>
            </a:r>
            <a:r>
              <a:rPr lang="en-US" dirty="0"/>
              <a:t>, and other slots</a:t>
            </a:r>
          </a:p>
        </p:txBody>
      </p:sp>
      <p:pic>
        <p:nvPicPr>
          <p:cNvPr id="35842" name="Picture 2" descr="ISA SCSI computer card"/>
          <p:cNvPicPr>
            <a:picLocks noChangeAspect="1" noChangeArrowheads="1"/>
          </p:cNvPicPr>
          <p:nvPr/>
        </p:nvPicPr>
        <p:blipFill>
          <a:blip r:embed="rId6"/>
          <a:srcRect t="19344"/>
          <a:stretch>
            <a:fillRect/>
          </a:stretch>
        </p:blipFill>
        <p:spPr bwMode="auto">
          <a:xfrm>
            <a:off x="7348855" y="4724400"/>
            <a:ext cx="3676650" cy="18745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PCI </a:t>
            </a:r>
          </a:p>
        </p:txBody>
      </p:sp>
      <p:sp>
        <p:nvSpPr>
          <p:cNvPr id="3" name="Date Placeholder 2"/>
          <p:cNvSpPr>
            <a:spLocks noGrp="1"/>
          </p:cNvSpPr>
          <p:nvPr>
            <p:ph type="dt" sz="half" idx="10"/>
          </p:nvPr>
        </p:nvSpPr>
        <p:spPr/>
        <p:txBody>
          <a:bodyPr/>
          <a:lstStyle/>
          <a:p>
            <a:r>
              <a:rPr lang="en-US"/>
              <a:t>CSC(CF110)</a:t>
            </a:r>
            <a:endParaRPr lang="en-US" dirty="0"/>
          </a:p>
        </p:txBody>
      </p:sp>
      <p:sp>
        <p:nvSpPr>
          <p:cNvPr id="5" name="Content Placeholder 4"/>
          <p:cNvSpPr>
            <a:spLocks noGrp="1"/>
          </p:cNvSpPr>
          <p:nvPr>
            <p:ph idx="1"/>
          </p:nvPr>
        </p:nvSpPr>
        <p:spPr>
          <a:xfrm>
            <a:off x="783772" y="1436915"/>
            <a:ext cx="7576457" cy="4624252"/>
          </a:xfrm>
        </p:spPr>
        <p:txBody>
          <a:bodyPr>
            <a:normAutofit lnSpcReduction="10000"/>
          </a:bodyPr>
          <a:lstStyle/>
          <a:p>
            <a:pPr algn="just"/>
            <a:r>
              <a:rPr lang="en-US" dirty="0"/>
              <a:t>Short for </a:t>
            </a:r>
            <a:r>
              <a:rPr lang="en-US" b="1" dirty="0">
                <a:solidFill>
                  <a:srgbClr val="FF0000"/>
                </a:solidFill>
              </a:rPr>
              <a:t>peripheral component interconnect.</a:t>
            </a:r>
          </a:p>
          <a:p>
            <a:pPr algn="just"/>
            <a:endParaRPr lang="en-US" dirty="0"/>
          </a:p>
          <a:p>
            <a:pPr algn="just"/>
            <a:r>
              <a:rPr lang="en-US" dirty="0"/>
              <a:t>The PCI </a:t>
            </a:r>
            <a:r>
              <a:rPr lang="en-US" dirty="0">
                <a:hlinkClick r:id="rId2"/>
              </a:rPr>
              <a:t>bus</a:t>
            </a:r>
            <a:r>
              <a:rPr lang="en-US" dirty="0"/>
              <a:t> came in both </a:t>
            </a:r>
            <a:r>
              <a:rPr lang="en-US" dirty="0">
                <a:hlinkClick r:id="rId3"/>
              </a:rPr>
              <a:t>32-bit</a:t>
            </a:r>
            <a:r>
              <a:rPr lang="en-US" dirty="0"/>
              <a:t> and </a:t>
            </a:r>
            <a:r>
              <a:rPr lang="en-US" dirty="0">
                <a:hlinkClick r:id="rId4"/>
              </a:rPr>
              <a:t>64-bit</a:t>
            </a:r>
            <a:r>
              <a:rPr lang="en-US" dirty="0"/>
              <a:t> versions and is used to attach hardware to a computer.</a:t>
            </a:r>
          </a:p>
          <a:p>
            <a:pPr algn="just">
              <a:buNone/>
            </a:pPr>
            <a:endParaRPr lang="en-US" dirty="0"/>
          </a:p>
          <a:p>
            <a:pPr algn="just"/>
            <a:r>
              <a:rPr lang="en-US" dirty="0"/>
              <a:t>PCI slots are used to Insert or install Add-on cards, such as </a:t>
            </a:r>
            <a:r>
              <a:rPr lang="en-US" dirty="0">
                <a:solidFill>
                  <a:srgbClr val="FF0000"/>
                </a:solidFill>
              </a:rPr>
              <a:t>LAN</a:t>
            </a:r>
            <a:r>
              <a:rPr lang="en-US" dirty="0"/>
              <a:t> cards, </a:t>
            </a:r>
            <a:r>
              <a:rPr lang="en-US" dirty="0">
                <a:solidFill>
                  <a:srgbClr val="FF0000"/>
                </a:solidFill>
              </a:rPr>
              <a:t>Sound cards</a:t>
            </a:r>
            <a:r>
              <a:rPr lang="en-US" dirty="0"/>
              <a:t> and </a:t>
            </a:r>
            <a:r>
              <a:rPr lang="en-US" dirty="0">
                <a:solidFill>
                  <a:srgbClr val="FF0000"/>
                </a:solidFill>
              </a:rPr>
              <a:t>TV</a:t>
            </a:r>
            <a:r>
              <a:rPr lang="en-US" dirty="0"/>
              <a:t> tuner cards. There are usually from 1 to 6 PCI slots available on the motherboard.</a:t>
            </a:r>
          </a:p>
        </p:txBody>
      </p:sp>
      <p:pic>
        <p:nvPicPr>
          <p:cNvPr id="37890" name="Picture 2" descr="CNR slot"/>
          <p:cNvPicPr>
            <a:picLocks noChangeAspect="1" noChangeArrowheads="1"/>
          </p:cNvPicPr>
          <p:nvPr/>
        </p:nvPicPr>
        <p:blipFill>
          <a:blip r:embed="rId5"/>
          <a:srcRect t="3353"/>
          <a:stretch>
            <a:fillRect/>
          </a:stretch>
        </p:blipFill>
        <p:spPr bwMode="auto">
          <a:xfrm rot="16200000">
            <a:off x="8940138" y="1062959"/>
            <a:ext cx="2717072" cy="3778492"/>
          </a:xfrm>
          <a:prstGeom prst="rect">
            <a:avLst/>
          </a:prstGeom>
          <a:noFill/>
        </p:spPr>
      </p:pic>
    </p:spTree>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6045</TotalTime>
  <Words>1011</Words>
  <Application>Microsoft Office PowerPoint</Application>
  <PresentationFormat>Widescreen</PresentationFormat>
  <Paragraphs>136</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 Antiqua</vt:lpstr>
      <vt:lpstr>Calibri</vt:lpstr>
      <vt:lpstr>Calibri Light</vt:lpstr>
      <vt:lpstr>Wingdings</vt:lpstr>
      <vt:lpstr>Theme3</vt:lpstr>
      <vt:lpstr>Computing Fundamentals </vt:lpstr>
      <vt:lpstr>CLASSIFICATION </vt:lpstr>
      <vt:lpstr>Motherboard</vt:lpstr>
      <vt:lpstr>Motherboard</vt:lpstr>
      <vt:lpstr>Popular Manufacturers</vt:lpstr>
      <vt:lpstr>Components of a motherboard</vt:lpstr>
      <vt:lpstr>Port</vt:lpstr>
      <vt:lpstr>ISA</vt:lpstr>
      <vt:lpstr>PCI </vt:lpstr>
      <vt:lpstr>AGP</vt:lpstr>
      <vt:lpstr>Cont.</vt:lpstr>
      <vt:lpstr>Cont.</vt:lpstr>
      <vt:lpstr>Input Devices</vt:lpstr>
      <vt:lpstr>Input Devices</vt:lpstr>
      <vt:lpstr>Output Device</vt:lpstr>
      <vt:lpstr>Storage Devices</vt:lpstr>
      <vt:lpstr>Storage Devices</vt:lpstr>
      <vt:lpstr>Output Devices</vt:lpstr>
      <vt:lpstr>Card</vt:lpstr>
      <vt:lpstr>Cards</vt:lpstr>
      <vt:lpstr>Click to watch inside of your computer</vt:lpstr>
      <vt:lpstr>Keyboard</vt:lpstr>
      <vt:lpstr>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ITC</dc:title>
  <dc:creator>Mahawish Fatima</dc:creator>
  <cp:lastModifiedBy>02-131212-009</cp:lastModifiedBy>
  <cp:revision>36</cp:revision>
  <dcterms:created xsi:type="dcterms:W3CDTF">2017-09-05T09:48:48Z</dcterms:created>
  <dcterms:modified xsi:type="dcterms:W3CDTF">2023-02-14T09:54:20Z</dcterms:modified>
</cp:coreProperties>
</file>